
<file path=[Content_Types].xml><?xml version="1.0" encoding="utf-8"?>
<Types xmlns="http://schemas.openxmlformats.org/package/2006/content-types">
  <Default Extension="emf" ContentType="image/x-emf"/>
  <Default Extension="gif" ContentType="image/gif"/>
  <Default Extension="jpeg" ContentType="image/jpeg"/>
  <Default Extension="png" ContentType="image/png"/>
  <Default Extension="rels" ContentType="application/vnd.openxmlformats-package.relationships+xml"/>
  <Default Extension="svg" ContentType="image/svg+xml"/>
  <Default Extension="vml" ContentType="application/vnd.openxmlformats-officedocument.vmlDrawing"/>
  <Default Extension="vsdx" ContentType="application/vnd.ms-visio.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2"/>
    <p:sldMasterId id="2147483672" r:id="rId3"/>
  </p:sldMasterIdLst>
  <p:notesMasterIdLst>
    <p:notesMasterId r:id="rId68"/>
  </p:notesMasterIdLst>
  <p:sldIdLst>
    <p:sldId id="256" r:id="rId4"/>
    <p:sldId id="263" r:id="rId5"/>
    <p:sldId id="269" r:id="rId6"/>
    <p:sldId id="527" r:id="rId7"/>
    <p:sldId id="577" r:id="rId8"/>
    <p:sldId id="547" r:id="rId9"/>
    <p:sldId id="551" r:id="rId10"/>
    <p:sldId id="586" r:id="rId11"/>
    <p:sldId id="675" r:id="rId12"/>
    <p:sldId id="548" r:id="rId13"/>
    <p:sldId id="676" r:id="rId14"/>
    <p:sldId id="587" r:id="rId15"/>
    <p:sldId id="744" r:id="rId16"/>
    <p:sldId id="449" r:id="rId17"/>
    <p:sldId id="677" r:id="rId18"/>
    <p:sldId id="455" r:id="rId19"/>
    <p:sldId id="600" r:id="rId20"/>
    <p:sldId id="745" r:id="rId21"/>
    <p:sldId id="690" r:id="rId22"/>
    <p:sldId id="691" r:id="rId23"/>
    <p:sldId id="692" r:id="rId24"/>
    <p:sldId id="693" r:id="rId25"/>
    <p:sldId id="578" r:id="rId26"/>
    <p:sldId id="730" r:id="rId27"/>
    <p:sldId id="729" r:id="rId28"/>
    <p:sldId id="731" r:id="rId29"/>
    <p:sldId id="726" r:id="rId30"/>
    <p:sldId id="734" r:id="rId31"/>
    <p:sldId id="735" r:id="rId32"/>
    <p:sldId id="727" r:id="rId33"/>
    <p:sldId id="728" r:id="rId34"/>
    <p:sldId id="732" r:id="rId35"/>
    <p:sldId id="733" r:id="rId36"/>
    <p:sldId id="736" r:id="rId37"/>
    <p:sldId id="640" r:id="rId38"/>
    <p:sldId id="746" r:id="rId39"/>
    <p:sldId id="747" r:id="rId40"/>
    <p:sldId id="673" r:id="rId41"/>
    <p:sldId id="472" r:id="rId42"/>
    <p:sldId id="679" r:id="rId43"/>
    <p:sldId id="678" r:id="rId44"/>
    <p:sldId id="471" r:id="rId45"/>
    <p:sldId id="683" r:id="rId46"/>
    <p:sldId id="689" r:id="rId47"/>
    <p:sldId id="680" r:id="rId48"/>
    <p:sldId id="684" r:id="rId49"/>
    <p:sldId id="681" r:id="rId50"/>
    <p:sldId id="685" r:id="rId51"/>
    <p:sldId id="682" r:id="rId52"/>
    <p:sldId id="686" r:id="rId53"/>
    <p:sldId id="674" r:id="rId54"/>
    <p:sldId id="748" r:id="rId55"/>
    <p:sldId id="687" r:id="rId56"/>
    <p:sldId id="276" r:id="rId57"/>
    <p:sldId id="739" r:id="rId58"/>
    <p:sldId id="737" r:id="rId59"/>
    <p:sldId id="741" r:id="rId60"/>
    <p:sldId id="738" r:id="rId61"/>
    <p:sldId id="742" r:id="rId62"/>
    <p:sldId id="740" r:id="rId63"/>
    <p:sldId id="743" r:id="rId64"/>
    <p:sldId id="480" r:id="rId65"/>
    <p:sldId id="572" r:id="rId66"/>
    <p:sldId id="688" r:id="rId6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4">
          <p15:clr>
            <a:srgbClr val="A4A3A4"/>
          </p15:clr>
        </p15:guide>
        <p15:guide id="2" pos="387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C4994"/>
    <a:srgbClr val="AE132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ä¸­åº¦æ ·å¼ 2 - å¼ºè°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317" autoAdjust="0"/>
    <p:restoredTop sz="73001" autoAdjust="0"/>
  </p:normalViewPr>
  <p:slideViewPr>
    <p:cSldViewPr snapToGrid="0" showGuides="1">
      <p:cViewPr varScale="1">
        <p:scale>
          <a:sx n="84" d="100"/>
          <a:sy n="84" d="100"/>
        </p:scale>
        <p:origin x="1266" y="60"/>
      </p:cViewPr>
      <p:guideLst>
        <p:guide orient="horz" pos="2164"/>
        <p:guide pos="3870"/>
      </p:guideLst>
    </p:cSldViewPr>
  </p:slideViewPr>
  <p:outlineViewPr>
    <p:cViewPr>
      <p:scale>
        <a:sx n="33" d="100"/>
        <a:sy n="33" d="100"/>
      </p:scale>
      <p:origin x="0" y="-15138"/>
    </p:cViewPr>
  </p:outlineViewPr>
  <p:notesTextViewPr>
    <p:cViewPr>
      <p:scale>
        <a:sx n="1" d="1"/>
        <a:sy n="1" d="1"/>
      </p:scale>
      <p:origin x="0" y="0"/>
    </p:cViewPr>
  </p:notesTextViewPr>
  <p:sorterViewPr>
    <p:cViewPr>
      <p:scale>
        <a:sx n="75" d="100"/>
        <a:sy n="75" d="100"/>
      </p:scale>
      <p:origin x="0" y="0"/>
    </p:cViewPr>
  </p:sorter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0.xml"/><Relationship Id="rId18" Type="http://schemas.openxmlformats.org/officeDocument/2006/relationships/slide" Target="slides/slide15.xml"/><Relationship Id="rId26" Type="http://schemas.openxmlformats.org/officeDocument/2006/relationships/slide" Target="slides/slide23.xml"/><Relationship Id="rId39" Type="http://schemas.openxmlformats.org/officeDocument/2006/relationships/slide" Target="slides/slide36.xml"/><Relationship Id="rId21" Type="http://schemas.openxmlformats.org/officeDocument/2006/relationships/slide" Target="slides/slide18.xml"/><Relationship Id="rId34" Type="http://schemas.openxmlformats.org/officeDocument/2006/relationships/slide" Target="slides/slide31.xml"/><Relationship Id="rId42" Type="http://schemas.openxmlformats.org/officeDocument/2006/relationships/slide" Target="slides/slide39.xml"/><Relationship Id="rId47" Type="http://schemas.openxmlformats.org/officeDocument/2006/relationships/slide" Target="slides/slide44.xml"/><Relationship Id="rId50" Type="http://schemas.openxmlformats.org/officeDocument/2006/relationships/slide" Target="slides/slide47.xml"/><Relationship Id="rId55" Type="http://schemas.openxmlformats.org/officeDocument/2006/relationships/slide" Target="slides/slide52.xml"/><Relationship Id="rId63" Type="http://schemas.openxmlformats.org/officeDocument/2006/relationships/slide" Target="slides/slide60.xml"/><Relationship Id="rId68" Type="http://schemas.openxmlformats.org/officeDocument/2006/relationships/notesMaster" Target="notesMasters/notesMaster1.xml"/><Relationship Id="rId7" Type="http://schemas.openxmlformats.org/officeDocument/2006/relationships/slide" Target="slides/slide4.xml"/><Relationship Id="rId71"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slide" Target="slides/slide42.xml"/><Relationship Id="rId53" Type="http://schemas.openxmlformats.org/officeDocument/2006/relationships/slide" Target="slides/slide50.xml"/><Relationship Id="rId58" Type="http://schemas.openxmlformats.org/officeDocument/2006/relationships/slide" Target="slides/slide55.xml"/><Relationship Id="rId66" Type="http://schemas.openxmlformats.org/officeDocument/2006/relationships/slide" Target="slides/slide63.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slide" Target="slides/slide54.xml"/><Relationship Id="rId61" Type="http://schemas.openxmlformats.org/officeDocument/2006/relationships/slide" Target="slides/slide58.xml"/><Relationship Id="rId10" Type="http://schemas.openxmlformats.org/officeDocument/2006/relationships/slide" Target="slides/slide7.xml"/><Relationship Id="rId19" Type="http://schemas.openxmlformats.org/officeDocument/2006/relationships/slide" Target="slides/slide16.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slide" Target="slides/slide49.xml"/><Relationship Id="rId60" Type="http://schemas.openxmlformats.org/officeDocument/2006/relationships/slide" Target="slides/slide57.xml"/><Relationship Id="rId65" Type="http://schemas.openxmlformats.org/officeDocument/2006/relationships/slide" Target="slides/slide62.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slide" Target="slides/slide45.xml"/><Relationship Id="rId56" Type="http://schemas.openxmlformats.org/officeDocument/2006/relationships/slide" Target="slides/slide53.xml"/><Relationship Id="rId64" Type="http://schemas.openxmlformats.org/officeDocument/2006/relationships/slide" Target="slides/slide61.xml"/><Relationship Id="rId69" Type="http://schemas.openxmlformats.org/officeDocument/2006/relationships/presProps" Target="presProps.xml"/><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slide" Target="slides/slide56.xml"/><Relationship Id="rId67" Type="http://schemas.openxmlformats.org/officeDocument/2006/relationships/slide" Target="slides/slide64.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slide" Target="slides/slide51.xml"/><Relationship Id="rId62" Type="http://schemas.openxmlformats.org/officeDocument/2006/relationships/slide" Target="slides/slide59.xml"/><Relationship Id="rId7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35.emf"/></Relationships>
</file>

<file path=ppt/media/hdphoto1.wdp>
</file>

<file path=ppt/media/image1.png>
</file>

<file path=ppt/media/image11.png>
</file>

<file path=ppt/media/image14.png>
</file>

<file path=ppt/media/image15.png>
</file>

<file path=ppt/media/image16.svg>
</file>

<file path=ppt/media/image17.gif>
</file>

<file path=ppt/media/image19.gif>
</file>

<file path=ppt/media/image2.jpeg>
</file>

<file path=ppt/media/image20.gif>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6.png>
</file>

<file path=ppt/media/image4.png>
</file>

<file path=ppt/media/image5.png>
</file>

<file path=ppt/media/image6.pn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E5BCEC9-DDE4-4B30-87D6-0017517D5E27}" type="datetimeFigureOut">
              <a:rPr lang="zh-CN" altLang="en-US" smtClean="0"/>
              <a:t>2019/5/19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FD4487E-253C-4F2A-AD3B-D7DF4058A670}"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3" Type="http://schemas.openxmlformats.org/officeDocument/2006/relationships/hyperlink" Target="https://www.jianshu.com/p/bb13ae73e427" TargetMode="External"/><Relationship Id="rId2" Type="http://schemas.openxmlformats.org/officeDocument/2006/relationships/slide" Target="../slides/slide23.xml"/><Relationship Id="rId1" Type="http://schemas.openxmlformats.org/officeDocument/2006/relationships/notesMaster" Target="../notesMasters/notesMaster1.xml"/><Relationship Id="rId4" Type="http://schemas.openxmlformats.org/officeDocument/2006/relationships/hyperlink" Target="https://blog.csdn.net/qq_33266320/article/details/80323353" TargetMode="External"/></Relationships>
</file>

<file path=ppt/notesSlides/_rels/notesSlide24.xml.rels><?xml version="1.0" encoding="UTF-8" standalone="yes"?>
<Relationships xmlns="http://schemas.openxmlformats.org/package/2006/relationships"><Relationship Id="rId3" Type="http://schemas.openxmlformats.org/officeDocument/2006/relationships/hyperlink" Target="https://www.jianshu.com/p/bb13ae73e427" TargetMode="External"/><Relationship Id="rId2" Type="http://schemas.openxmlformats.org/officeDocument/2006/relationships/slide" Target="../slides/slide24.xml"/><Relationship Id="rId1" Type="http://schemas.openxmlformats.org/officeDocument/2006/relationships/notesMaster" Target="../notesMasters/notesMaster1.xml"/><Relationship Id="rId4" Type="http://schemas.openxmlformats.org/officeDocument/2006/relationships/hyperlink" Target="https://blog.csdn.net/qq_33266320/article/details/80323353" TargetMode="External"/></Relationships>
</file>

<file path=ppt/notesSlides/_rels/notesSlide25.xml.rels><?xml version="1.0" encoding="UTF-8" standalone="yes"?>
<Relationships xmlns="http://schemas.openxmlformats.org/package/2006/relationships"><Relationship Id="rId3" Type="http://schemas.openxmlformats.org/officeDocument/2006/relationships/hyperlink" Target="https://www.jianshu.com/p/bb13ae73e427" TargetMode="External"/><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3" Type="http://schemas.openxmlformats.org/officeDocument/2006/relationships/hyperlink" Target="http://www.sohu.com/a/206367900_651893" TargetMode="External"/><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3" Type="http://schemas.openxmlformats.org/officeDocument/2006/relationships/hyperlink" Target="https://arxiv.org/pdf/1703.10135.pdf" TargetMode="External"/><Relationship Id="rId2" Type="http://schemas.openxmlformats.org/officeDocument/2006/relationships/slide" Target="../slides/slide28.xml"/><Relationship Id="rId1" Type="http://schemas.openxmlformats.org/officeDocument/2006/relationships/notesMaster" Target="../notesMasters/notesMaster1.xml"/><Relationship Id="rId5" Type="http://schemas.openxmlformats.org/officeDocument/2006/relationships/hyperlink" Target="https://blog.csdn.net/TaoTaoFu/article/details/86577585" TargetMode="External"/><Relationship Id="rId4" Type="http://schemas.openxmlformats.org/officeDocument/2006/relationships/hyperlink" Target="https://arxiv.org/pdf/1712.05884.pdf" TargetMode="External"/></Relationships>
</file>

<file path=ppt/notesSlides/_rels/notesSlide29.xml.rels><?xml version="1.0" encoding="UTF-8" standalone="yes"?>
<Relationships xmlns="http://schemas.openxmlformats.org/package/2006/relationships"><Relationship Id="rId3" Type="http://schemas.openxmlformats.org/officeDocument/2006/relationships/hyperlink" Target="https://blog.csdn.net/yunnangf/article/details/79585089"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3" Type="http://schemas.openxmlformats.org/officeDocument/2006/relationships/hyperlink" Target="https://blog.csdn.net/weixin_38206214/article/details/81084456" TargetMode="External"/><Relationship Id="rId2" Type="http://schemas.openxmlformats.org/officeDocument/2006/relationships/slide" Target="../slides/slide42.xml"/><Relationship Id="rId1" Type="http://schemas.openxmlformats.org/officeDocument/2006/relationships/notesMaster" Target="../notesMasters/notesMaster1.xml"/><Relationship Id="rId4" Type="http://schemas.openxmlformats.org/officeDocument/2006/relationships/hyperlink" Target="https://www.cnblogs.com/Vanessa-Feng/p/7465352.html" TargetMode="Externa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3" Type="http://schemas.openxmlformats.org/officeDocument/2006/relationships/hyperlink" Target="https://blog.csdn.net/qq_40168949/article/details/89059448" TargetMode="External"/><Relationship Id="rId2" Type="http://schemas.openxmlformats.org/officeDocument/2006/relationships/slide" Target="../slides/slide44.xml"/><Relationship Id="rId1" Type="http://schemas.openxmlformats.org/officeDocument/2006/relationships/notesMaster" Target="../notesMasters/notesMaster1.xml"/><Relationship Id="rId4" Type="http://schemas.openxmlformats.org/officeDocument/2006/relationships/hyperlink" Target="https://blog.csdn.net/weixin_38206214/article/details/81084456" TargetMode="Externa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3" Type="http://schemas.openxmlformats.org/officeDocument/2006/relationships/hyperlink" Target="http://www.doc88.com/p-9065669145970.html" TargetMode="External"/><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3" Type="http://schemas.openxmlformats.org/officeDocument/2006/relationships/hyperlink" Target="https://www.secrss.com/articles/9166" TargetMode="External"/><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幻灯片图像占位符 1"/>
          <p:cNvSpPr>
            <a:spLocks noGrp="1" noRot="1" noChangeAspect="1" noTextEdit="1"/>
          </p:cNvSpPr>
          <p:nvPr>
            <p:ph type="sldImg"/>
          </p:nvPr>
        </p:nvSpPr>
        <p:spPr bwMode="auto">
          <a:noFill/>
          <a:ln>
            <a:solidFill>
              <a:srgbClr val="000000"/>
            </a:solidFill>
            <a:miter lim="800000"/>
          </a:ln>
        </p:spPr>
      </p:sp>
      <p:sp>
        <p:nvSpPr>
          <p:cNvPr id="34819" name="备注占位符 2"/>
          <p:cNvSpPr>
            <a:spLocks noGrp="1"/>
          </p:cNvSpPr>
          <p:nvPr>
            <p:ph type="body" idx="1"/>
          </p:nvPr>
        </p:nvSpPr>
        <p:spPr bwMode="auto">
          <a:noFill/>
        </p:spPr>
        <p:txBody>
          <a:bodyPr wrap="square" numCol="1" anchor="t" anchorCtr="0" compatLnSpc="1"/>
          <a:lstStyle/>
          <a:p>
            <a:endParaRPr lang="zh-CN" altLang="en-US"/>
          </a:p>
        </p:txBody>
      </p:sp>
      <p:sp>
        <p:nvSpPr>
          <p:cNvPr id="34820" name="灯片编号占位符 3"/>
          <p:cNvSpPr>
            <a:spLocks noGrp="1"/>
          </p:cNvSpPr>
          <p:nvPr>
            <p:ph type="sldNum" sz="quarter" idx="5"/>
          </p:nvPr>
        </p:nvSpPr>
        <p:spPr bwMode="auto">
          <a:noFill/>
          <a:ln>
            <a:miter lim="800000"/>
          </a:ln>
        </p:spPr>
        <p:txBody>
          <a:bodyPr wrap="square" numCol="1" anchorCtr="0" compatLnSpc="1"/>
          <a:lstStyle/>
          <a:p>
            <a:pPr marL="0" marR="0" lvl="0" indent="0" algn="r" defTabSz="914400" rtl="0" eaLnBrk="1" fontAlgn="base" latinLnBrk="0" hangingPunct="1">
              <a:lnSpc>
                <a:spcPct val="100000"/>
              </a:lnSpc>
              <a:spcBef>
                <a:spcPct val="0"/>
              </a:spcBef>
              <a:spcAft>
                <a:spcPct val="0"/>
              </a:spcAft>
              <a:buClrTx/>
              <a:buSzTx/>
              <a:buFontTx/>
              <a:buNone/>
              <a:defRPr/>
            </a:pPr>
            <a:fld id="{04186F87-97C2-4A50-9161-5F3ADDCB7382}" type="slidenum">
              <a:rPr kumimoji="0" lang="zh-CN" altLang="en-US" sz="1200" b="0" i="0" u="none" strike="noStrike" kern="1200" cap="none" spc="0" normalizeH="0" baseline="0" noProof="0" smtClean="0">
                <a:ln>
                  <a:noFill/>
                </a:ln>
                <a:solidFill>
                  <a:prstClr val="black"/>
                </a:solidFill>
                <a:effectLst/>
                <a:uLnTx/>
                <a:uFillTx/>
                <a:latin typeface="Arial" panose="020B0604020202020204" pitchFamily="34" charset="0"/>
                <a:ea typeface="宋体" pitchFamily="2" charset="-122"/>
                <a:cs typeface="+mn-cs"/>
              </a:rPr>
              <a:t>1</a:t>
            </a:fld>
            <a:endParaRPr kumimoji="0" lang="en-US" altLang="zh-CN" sz="1200" b="0" i="0" u="none" strike="noStrike" kern="1200" cap="none" spc="0" normalizeH="0" baseline="0" noProof="0">
              <a:ln>
                <a:noFill/>
              </a:ln>
              <a:solidFill>
                <a:prstClr val="black"/>
              </a:solidFill>
              <a:effectLst/>
              <a:uLnTx/>
              <a:uFillTx/>
              <a:latin typeface="Arial" panose="020B0604020202020204" pitchFamily="34" charset="0"/>
              <a:ea typeface="宋体" pitchFamily="2"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solidFill>
                  <a:schemeClr val="accent2"/>
                </a:solidFill>
                <a:latin typeface="宋体" panose="02010600030101010101" pitchFamily="2" charset="-122"/>
                <a:cs typeface="Times New Roman" panose="02020603050405020304" pitchFamily="18" charset="0"/>
              </a:rPr>
              <a:t>相关背景：</a:t>
            </a:r>
            <a:endParaRPr lang="en-US" altLang="zh-CN" dirty="0">
              <a:solidFill>
                <a:schemeClr val="accent2"/>
              </a:solidFill>
              <a:latin typeface="宋体" panose="02010600030101010101" pitchFamily="2" charset="-122"/>
              <a:cs typeface="Times New Roman" panose="02020603050405020304" pitchFamily="18" charset="0"/>
            </a:endParaRPr>
          </a:p>
          <a:p>
            <a:r>
              <a:rPr lang="en-US" altLang="zh-CN" dirty="0">
                <a:latin typeface="宋体" panose="02010600030101010101" pitchFamily="2" charset="-122"/>
                <a:cs typeface="Times New Roman" panose="02020603050405020304" pitchFamily="18" charset="0"/>
              </a:rPr>
              <a:t>2006</a:t>
            </a:r>
            <a:r>
              <a:rPr lang="zh-CN" altLang="zh-CN" dirty="0">
                <a:ea typeface="宋体" panose="02010600030101010101" pitchFamily="2" charset="-122"/>
                <a:cs typeface="Times New Roman" panose="02020603050405020304" pitchFamily="18" charset="0"/>
              </a:rPr>
              <a:t>年深度学习兴起以后，深度神经网络（</a:t>
            </a:r>
            <a:r>
              <a:rPr lang="en-US" altLang="zh-CN" dirty="0">
                <a:ea typeface="宋体" panose="02010600030101010101" pitchFamily="2" charset="-122"/>
                <a:cs typeface="Times New Roman" panose="02020603050405020304" pitchFamily="18" charset="0"/>
              </a:rPr>
              <a:t>Deep Neural Networks</a:t>
            </a:r>
            <a:r>
              <a:rPr lang="zh-CN" altLang="zh-CN" dirty="0">
                <a:ea typeface="宋体" panose="02010600030101010101" pitchFamily="2" charset="-122"/>
                <a:cs typeface="Times New Roman" panose="02020603050405020304" pitchFamily="18" charset="0"/>
              </a:rPr>
              <a:t>，</a:t>
            </a:r>
            <a:r>
              <a:rPr lang="en-US" altLang="zh-CN" dirty="0">
                <a:ea typeface="宋体" panose="02010600030101010101" pitchFamily="2" charset="-122"/>
                <a:cs typeface="Times New Roman" panose="02020603050405020304" pitchFamily="18" charset="0"/>
              </a:rPr>
              <a:t>DNN</a:t>
            </a:r>
            <a:r>
              <a:rPr lang="zh-CN" altLang="zh-CN" dirty="0">
                <a:ea typeface="宋体" panose="02010600030101010101" pitchFamily="2" charset="-122"/>
                <a:cs typeface="Times New Roman" panose="02020603050405020304" pitchFamily="18" charset="0"/>
              </a:rPr>
              <a:t>）被应用于语音声学模型。</a:t>
            </a:r>
            <a:r>
              <a:rPr lang="en-US" altLang="zh-CN" dirty="0">
                <a:ea typeface="宋体" panose="02010600030101010101" pitchFamily="2" charset="-122"/>
                <a:cs typeface="Times New Roman" panose="02020603050405020304" pitchFamily="18" charset="0"/>
              </a:rPr>
              <a:t>2009</a:t>
            </a:r>
            <a:r>
              <a:rPr lang="zh-CN" altLang="zh-CN" dirty="0">
                <a:ea typeface="宋体" panose="02010600030101010101" pitchFamily="2" charset="-122"/>
                <a:cs typeface="Times New Roman" panose="02020603050405020304" pitchFamily="18" charset="0"/>
              </a:rPr>
              <a:t>年，</a:t>
            </a:r>
            <a:r>
              <a:rPr lang="en-US" altLang="zh-CN" dirty="0">
                <a:ea typeface="宋体" panose="02010600030101010101" pitchFamily="2" charset="-122"/>
                <a:cs typeface="Times New Roman" panose="02020603050405020304" pitchFamily="18" charset="0"/>
              </a:rPr>
              <a:t>Hinton</a:t>
            </a:r>
            <a:r>
              <a:rPr lang="zh-CN" altLang="zh-CN" dirty="0">
                <a:ea typeface="宋体" panose="02010600030101010101" pitchFamily="2" charset="-122"/>
                <a:cs typeface="Times New Roman" panose="02020603050405020304" pitchFamily="18" charset="0"/>
              </a:rPr>
              <a:t>及其学生将前馈全连接深度神经网络应用于语音识别声学建模</a:t>
            </a:r>
            <a:r>
              <a:rPr lang="zh-CN" altLang="en-US" dirty="0">
                <a:ea typeface="宋体" panose="02010600030101010101" pitchFamily="2" charset="-122"/>
                <a:cs typeface="Times New Roman" panose="02020603050405020304" pitchFamily="18" charset="0"/>
              </a:rPr>
              <a:t>。</a:t>
            </a:r>
            <a:r>
              <a:rPr lang="en-US" altLang="zh-CN" sz="1200" kern="1200" dirty="0">
                <a:solidFill>
                  <a:schemeClr val="tx1"/>
                </a:solidFill>
                <a:effectLst/>
                <a:latin typeface="+mn-lt"/>
                <a:ea typeface="+mn-ea"/>
                <a:cs typeface="+mn-cs"/>
              </a:rPr>
              <a:t>DNN-HMM</a:t>
            </a:r>
            <a:r>
              <a:rPr lang="zh-CN" altLang="zh-CN" sz="1200" kern="1200" dirty="0">
                <a:solidFill>
                  <a:schemeClr val="tx1"/>
                </a:solidFill>
                <a:effectLst/>
                <a:latin typeface="+mn-lt"/>
                <a:ea typeface="+mn-ea"/>
                <a:cs typeface="+mn-cs"/>
              </a:rPr>
              <a:t>的声学模型相比于传统的</a:t>
            </a:r>
            <a:r>
              <a:rPr lang="en-US" altLang="zh-CN" sz="1200" kern="1200" dirty="0">
                <a:solidFill>
                  <a:schemeClr val="tx1"/>
                </a:solidFill>
                <a:effectLst/>
                <a:latin typeface="+mn-lt"/>
                <a:ea typeface="+mn-ea"/>
                <a:cs typeface="+mn-cs"/>
              </a:rPr>
              <a:t>GMM-HMM</a:t>
            </a:r>
            <a:r>
              <a:rPr lang="zh-CN" altLang="zh-CN" sz="1200" kern="1200" dirty="0">
                <a:solidFill>
                  <a:schemeClr val="tx1"/>
                </a:solidFill>
                <a:effectLst/>
                <a:latin typeface="+mn-lt"/>
                <a:ea typeface="+mn-ea"/>
                <a:cs typeface="+mn-cs"/>
              </a:rPr>
              <a:t>声学模型可以获得显著的性能提升。</a:t>
            </a:r>
            <a:endParaRPr lang="en-US" altLang="zh-CN" sz="1200" kern="1200" dirty="0">
              <a:solidFill>
                <a:schemeClr val="tx1"/>
              </a:solidFill>
              <a:effectLst/>
              <a:latin typeface="+mn-lt"/>
              <a:ea typeface="+mn-ea"/>
              <a:cs typeface="+mn-cs"/>
            </a:endParaRPr>
          </a:p>
          <a:p>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模拟任意函数的功能取决于混合高斯函数的个数，所以具有一定的局限性，属于浅层模型。相反，深度神经网络可以模拟任意的函数，因而表达能力更强 。</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通常情况下</a:t>
            </a:r>
            <a:r>
              <a:rPr lang="en-US" altLang="zh-CN" sz="1200" kern="1200" dirty="0">
                <a:solidFill>
                  <a:schemeClr val="tx1"/>
                </a:solidFill>
                <a:effectLst/>
                <a:latin typeface="+mn-lt"/>
                <a:ea typeface="+mn-ea"/>
                <a:cs typeface="+mn-cs"/>
              </a:rPr>
              <a:t>DNN</a:t>
            </a:r>
            <a:r>
              <a:rPr lang="zh-CN" altLang="zh-CN" sz="1200" kern="1200" dirty="0">
                <a:solidFill>
                  <a:schemeClr val="tx1"/>
                </a:solidFill>
                <a:effectLst/>
                <a:latin typeface="+mn-lt"/>
                <a:ea typeface="+mn-ea"/>
                <a:cs typeface="+mn-cs"/>
              </a:rPr>
              <a:t>模型的层数会小于</a:t>
            </a:r>
            <a:r>
              <a:rPr lang="en-US" altLang="zh-CN" sz="1200" kern="1200" dirty="0">
                <a:solidFill>
                  <a:schemeClr val="tx1"/>
                </a:solidFill>
                <a:effectLst/>
                <a:latin typeface="+mn-lt"/>
                <a:ea typeface="+mn-ea"/>
                <a:cs typeface="+mn-cs"/>
              </a:rPr>
              <a:t>5</a:t>
            </a:r>
            <a:r>
              <a:rPr lang="zh-CN" altLang="zh-CN" sz="1200" kern="1200" dirty="0">
                <a:solidFill>
                  <a:schemeClr val="tx1"/>
                </a:solidFill>
                <a:effectLst/>
                <a:latin typeface="+mn-lt"/>
                <a:ea typeface="+mn-ea"/>
                <a:cs typeface="+mn-cs"/>
              </a:rPr>
              <a:t>层，每层大概数千个神经元组成。下半部分是</a:t>
            </a:r>
            <a:r>
              <a:rPr lang="en-US" altLang="zh-CN" sz="1200" kern="1200" dirty="0">
                <a:solidFill>
                  <a:schemeClr val="tx1"/>
                </a:solidFill>
                <a:effectLst/>
                <a:latin typeface="+mn-lt"/>
                <a:ea typeface="+mn-ea"/>
                <a:cs typeface="+mn-cs"/>
              </a:rPr>
              <a:t>DNN</a:t>
            </a:r>
            <a:r>
              <a:rPr lang="zh-CN" altLang="zh-CN" sz="1200" kern="1200" dirty="0">
                <a:solidFill>
                  <a:schemeClr val="tx1"/>
                </a:solidFill>
                <a:effectLst/>
                <a:latin typeface="+mn-lt"/>
                <a:ea typeface="+mn-ea"/>
                <a:cs typeface="+mn-cs"/>
              </a:rPr>
              <a:t>模型的输入，其输入是多帧特征，而不是</a:t>
            </a:r>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模型中的一帧。在语音识别语音的过程中，一小段语音都会被提取成图中所对应的</a:t>
            </a:r>
            <a:r>
              <a:rPr lang="en-US" altLang="zh-CN" sz="1200" kern="1200" dirty="0">
                <a:solidFill>
                  <a:schemeClr val="tx1"/>
                </a:solidFill>
                <a:effectLst/>
                <a:latin typeface="+mn-lt"/>
                <a:ea typeface="+mn-ea"/>
                <a:cs typeface="+mn-cs"/>
              </a:rPr>
              <a:t>Observation,</a:t>
            </a:r>
            <a:r>
              <a:rPr lang="zh-CN" altLang="zh-CN" sz="1200" kern="1200" dirty="0">
                <a:solidFill>
                  <a:schemeClr val="tx1"/>
                </a:solidFill>
                <a:effectLst/>
                <a:latin typeface="+mn-lt"/>
                <a:ea typeface="+mn-ea"/>
                <a:cs typeface="+mn-cs"/>
              </a:rPr>
              <a:t>并根据</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中的状态计算发射概率，选择发射概率最大路径作为最终结果。</a:t>
            </a:r>
          </a:p>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102806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dirty="0">
              <a:latin typeface="+mn-ea"/>
            </a:endParaRPr>
          </a:p>
          <a:p>
            <a:r>
              <a:rPr lang="en-US" altLang="zh-CN" dirty="0"/>
              <a:t>《</a:t>
            </a:r>
            <a:r>
              <a:rPr lang="zh-CN" altLang="en-US" dirty="0"/>
              <a:t>语音识别技术的研究进展与展望</a:t>
            </a:r>
            <a:r>
              <a:rPr lang="en-US" altLang="zh-CN" dirty="0"/>
              <a:t>》</a:t>
            </a:r>
            <a:endParaRPr lang="en-US" altLang="zh-CN" sz="1200" dirty="0">
              <a:latin typeface="+mn-ea"/>
            </a:endParaRPr>
          </a:p>
          <a:p>
            <a:endParaRPr lang="en-US" altLang="zh-CN" sz="1200" dirty="0">
              <a:latin typeface="+mn-ea"/>
            </a:endParaRPr>
          </a:p>
          <a:p>
            <a:r>
              <a:rPr lang="zh-CN" altLang="en-US" sz="1200" dirty="0">
                <a:latin typeface="+mn-ea"/>
              </a:rPr>
              <a:t>重点解决的问题是：在时序分类任务中，传统的做法是输入数据与给定标签必须要在时间上一一对齐，只有这样才能采取交叉熵按帧训练来进行分类</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dirty="0">
              <a:latin typeface="+mn-ea"/>
            </a:endParaRPr>
          </a:p>
          <a:p>
            <a:r>
              <a:rPr lang="en-US" altLang="zh-CN" dirty="0"/>
              <a:t>《</a:t>
            </a:r>
            <a:r>
              <a:rPr lang="zh-CN" altLang="en-US" dirty="0"/>
              <a:t>语音识别技术的研究进展与展望</a:t>
            </a:r>
            <a:r>
              <a:rPr lang="en-US" altLang="zh-CN" dirty="0"/>
              <a:t>》</a:t>
            </a:r>
            <a:endParaRPr lang="en-US" altLang="zh-CN" sz="1200" dirty="0">
              <a:latin typeface="+mn-ea"/>
            </a:endParaRPr>
          </a:p>
          <a:p>
            <a:endParaRPr lang="en-US" altLang="zh-CN" sz="1200" dirty="0">
              <a:latin typeface="+mn-ea"/>
            </a:endParaRPr>
          </a:p>
          <a:p>
            <a:r>
              <a:rPr lang="zh-CN" altLang="en-US" sz="1200" dirty="0">
                <a:latin typeface="+mn-ea"/>
              </a:rPr>
              <a:t>重点解决的问题是：在时序分类任务中，传统的做法是输入数据与给定标签必须要在时间上一一对齐，只有这样才能采取交叉熵按帧训练来进行分类</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7020050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DFCNN </a:t>
            </a:r>
            <a:r>
              <a:rPr lang="zh-CN" altLang="en-US" sz="1200" b="0" i="0" kern="1200" dirty="0">
                <a:solidFill>
                  <a:schemeClr val="tx1"/>
                </a:solidFill>
                <a:effectLst/>
                <a:latin typeface="+mn-lt"/>
                <a:ea typeface="+mn-ea"/>
                <a:cs typeface="+mn-cs"/>
              </a:rPr>
              <a:t>先对时域的语音信号进行傅里叶变换得到语音的语谱图，</a:t>
            </a:r>
            <a:r>
              <a:rPr lang="en-US" altLang="zh-CN" sz="1200" b="0" i="0" kern="1200" dirty="0">
                <a:solidFill>
                  <a:schemeClr val="tx1"/>
                </a:solidFill>
                <a:effectLst/>
                <a:latin typeface="+mn-lt"/>
                <a:ea typeface="+mn-ea"/>
                <a:cs typeface="+mn-cs"/>
              </a:rPr>
              <a:t>DFCNN </a:t>
            </a:r>
            <a:r>
              <a:rPr lang="zh-CN" altLang="en-US" sz="1200" b="0" i="0" kern="1200" dirty="0">
                <a:solidFill>
                  <a:schemeClr val="tx1"/>
                </a:solidFill>
                <a:effectLst/>
                <a:latin typeface="+mn-lt"/>
                <a:ea typeface="+mn-ea"/>
                <a:cs typeface="+mn-cs"/>
              </a:rPr>
              <a:t>直接将一句语音转化成一张图像作为输入，输出单元则直接与最终的识别结果（比如音节或者汉字）相对应。</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DFCNN </a:t>
            </a:r>
            <a:r>
              <a:rPr lang="zh-CN" altLang="en-US" sz="1200" b="0" i="0" kern="1200" dirty="0">
                <a:solidFill>
                  <a:schemeClr val="tx1"/>
                </a:solidFill>
                <a:effectLst/>
                <a:latin typeface="+mn-lt"/>
                <a:ea typeface="+mn-ea"/>
                <a:cs typeface="+mn-cs"/>
              </a:rPr>
              <a:t>的结构中把时间和频率作为图像的两个维度，通过较多的卷积层和池化（</a:t>
            </a:r>
            <a:r>
              <a:rPr lang="en-US" altLang="zh-CN" sz="1200" b="0" i="0" kern="1200" dirty="0">
                <a:solidFill>
                  <a:schemeClr val="tx1"/>
                </a:solidFill>
                <a:effectLst/>
                <a:latin typeface="+mn-lt"/>
                <a:ea typeface="+mn-ea"/>
                <a:cs typeface="+mn-cs"/>
              </a:rPr>
              <a:t>pooling</a:t>
            </a:r>
            <a:r>
              <a:rPr lang="zh-CN" altLang="en-US" sz="1200" b="0" i="0" kern="1200" dirty="0">
                <a:solidFill>
                  <a:schemeClr val="tx1"/>
                </a:solidFill>
                <a:effectLst/>
                <a:latin typeface="+mn-lt"/>
                <a:ea typeface="+mn-ea"/>
                <a:cs typeface="+mn-cs"/>
              </a:rPr>
              <a:t>）层的组合，实现对整句语音的建模。</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DFCNN </a:t>
            </a:r>
            <a:r>
              <a:rPr lang="zh-CN" altLang="en-US" sz="1200" b="0" i="0" kern="1200" dirty="0">
                <a:solidFill>
                  <a:schemeClr val="tx1"/>
                </a:solidFill>
                <a:effectLst/>
                <a:latin typeface="+mn-lt"/>
                <a:ea typeface="+mn-ea"/>
                <a:cs typeface="+mn-cs"/>
              </a:rPr>
              <a:t>的原理是把语谱图看作带有特定模式的图像，而有经验的语音学专家能够从中看出里面说的内容。</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“你好”这句话的声音的波形示意图， 每个红色的框代表一帧数据，传统的方法需要知道每一帧的数据是对应哪个发音音素。比如第</a:t>
            </a:r>
            <a:r>
              <a:rPr lang="en-US" altLang="zh-CN" dirty="0"/>
              <a:t>1,2,3,4</a:t>
            </a:r>
            <a:r>
              <a:rPr lang="zh-CN" altLang="en-US" dirty="0"/>
              <a:t>帧对应</a:t>
            </a:r>
            <a:r>
              <a:rPr lang="en-US" altLang="zh-CN" dirty="0"/>
              <a:t>n</a:t>
            </a:r>
            <a:r>
              <a:rPr lang="zh-CN" altLang="en-US" dirty="0"/>
              <a:t>的发音，第</a:t>
            </a:r>
            <a:r>
              <a:rPr lang="en-US" altLang="zh-CN" dirty="0"/>
              <a:t>5,6,7</a:t>
            </a:r>
            <a:r>
              <a:rPr lang="zh-CN" altLang="en-US" dirty="0"/>
              <a:t>帧对应</a:t>
            </a:r>
            <a:r>
              <a:rPr lang="en-US" altLang="zh-CN" dirty="0" err="1"/>
              <a:t>i</a:t>
            </a:r>
            <a:r>
              <a:rPr lang="zh-CN" altLang="en-US" dirty="0"/>
              <a:t>的音素，第</a:t>
            </a:r>
            <a:r>
              <a:rPr lang="en-US" altLang="zh-CN" dirty="0"/>
              <a:t>8,9</a:t>
            </a:r>
            <a:r>
              <a:rPr lang="zh-CN" altLang="en-US" dirty="0"/>
              <a:t>帧对应</a:t>
            </a:r>
            <a:r>
              <a:rPr lang="en-US" altLang="zh-CN" dirty="0"/>
              <a:t>h</a:t>
            </a:r>
            <a:r>
              <a:rPr lang="zh-CN" altLang="en-US" dirty="0"/>
              <a:t>的音素，第</a:t>
            </a:r>
            <a:r>
              <a:rPr lang="en-US" altLang="zh-CN" dirty="0"/>
              <a:t>10,11</a:t>
            </a:r>
            <a:r>
              <a:rPr lang="zh-CN" altLang="en-US" dirty="0"/>
              <a:t>帧对应</a:t>
            </a:r>
            <a:r>
              <a:rPr lang="en-US" altLang="zh-CN" dirty="0"/>
              <a:t>a</a:t>
            </a:r>
            <a:r>
              <a:rPr lang="zh-CN" altLang="en-US" dirty="0"/>
              <a:t>的音素，第</a:t>
            </a:r>
            <a:r>
              <a:rPr lang="en-US" altLang="zh-CN" dirty="0"/>
              <a:t>12</a:t>
            </a:r>
            <a:r>
              <a:rPr lang="zh-CN" altLang="en-US" dirty="0"/>
              <a:t>帧对应</a:t>
            </a:r>
            <a:r>
              <a:rPr lang="en-US" altLang="zh-CN" dirty="0"/>
              <a:t>o</a:t>
            </a:r>
            <a:r>
              <a:rPr lang="zh-CN" altLang="en-US" dirty="0"/>
              <a:t>的音素。</a:t>
            </a:r>
            <a:endParaRPr lang="en-US" altLang="zh-CN" dirty="0"/>
          </a:p>
          <a:p>
            <a:endParaRPr lang="en-US" altLang="zh-CN" dirty="0"/>
          </a:p>
          <a:p>
            <a:r>
              <a:rPr lang="zh-CN" altLang="en-US" dirty="0"/>
              <a:t>（这里暂且将每个字母作为一个发音音素）与传统的声学模型训练相比，采用</a:t>
            </a:r>
            <a:r>
              <a:rPr lang="en-US" altLang="zh-CN" dirty="0"/>
              <a:t>CTC</a:t>
            </a:r>
            <a:r>
              <a:rPr lang="zh-CN" altLang="en-US" dirty="0"/>
              <a:t>作为损失函数的声学模型训练，是一种完全端到端的声学模型训练，不需要预先对数据做对齐，只需要一个输入序列和一个输出序列即可以训练。这样就不需要对数据对齐和一一标注，并且</a:t>
            </a:r>
            <a:r>
              <a:rPr lang="en-US" altLang="zh-CN" dirty="0"/>
              <a:t>CTC</a:t>
            </a:r>
            <a:r>
              <a:rPr lang="zh-CN" altLang="en-US" dirty="0"/>
              <a:t>直接输出序列预测的概率，不需要外部的后处理。既然</a:t>
            </a:r>
            <a:r>
              <a:rPr lang="en-US" altLang="zh-CN" dirty="0"/>
              <a:t>CTC</a:t>
            </a:r>
            <a:r>
              <a:rPr lang="zh-CN" altLang="en-US" dirty="0"/>
              <a:t>的方法是关心一个输入序列到一个输出序列的结果，那么它只会关心预测输出的序列是否和真实的序列是否接近（相同），而不会关心预测输出序列中每个结果在时间点上是否和输入的序列正好对齐。 </a:t>
            </a:r>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2634893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9425503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19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FD4487E-253C-4F2A-AD3B-D7DF4058A670}"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20</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如下图所示，一个典型的语音合成系统主要包括前端和后端两个部分。前端部分主要是对输入文本的分析，从输入的文本提取后端建模需要的信息。例如：分词（判断句子中的单词边界），词性标注（名词，动词，形容词等），韵律结构预测（是否韵律短语边界），多音字消岐等等。后端的部分读入前端文本分析结果，并且对语音部分结合文本信息进行建模。在合成过程中，后端会利用输入的文本信息和训练好的声学模型，生成出语音信号，进行输出。</a:t>
            </a:r>
            <a:endParaRPr lang="en-US" altLang="zh-CN" dirty="0"/>
          </a:p>
          <a:p>
            <a:endParaRPr lang="en-US" altLang="zh-CN" dirty="0"/>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TTS</a:t>
            </a:r>
            <a:r>
              <a:rPr lang="zh-CN" altLang="en-US" dirty="0"/>
              <a:t>语音合成可以看作是</a:t>
            </a:r>
            <a:r>
              <a:rPr lang="en-US" altLang="zh-CN" dirty="0"/>
              <a:t>seq2seq</a:t>
            </a:r>
            <a:r>
              <a:rPr lang="zh-CN" altLang="en-US" dirty="0"/>
              <a:t>的映射问题：从一个离散符号序列（文本）映射到一个实数时间序列（语音信号）。典型的</a:t>
            </a:r>
            <a:r>
              <a:rPr lang="en-US" altLang="zh-CN" dirty="0"/>
              <a:t>TTS</a:t>
            </a:r>
            <a:r>
              <a:rPr lang="zh-CN" altLang="en-US" dirty="0"/>
              <a:t>流水线包含两部分：一是文本分析，二是语音合成。文本分析部分通常包含很多自然语言处理（</a:t>
            </a:r>
            <a:r>
              <a:rPr lang="en-US" altLang="zh-CN" dirty="0"/>
              <a:t>NLP</a:t>
            </a:r>
            <a:r>
              <a:rPr lang="zh-CN" altLang="en-US" dirty="0"/>
              <a:t>）步骤，例如断句，分词，文本正规化，词性标注（</a:t>
            </a:r>
            <a:r>
              <a:rPr lang="en-US" altLang="zh-CN" dirty="0"/>
              <a:t>POS</a:t>
            </a:r>
            <a:r>
              <a:rPr lang="zh-CN" altLang="en-US" dirty="0"/>
              <a:t>），字音转换（</a:t>
            </a:r>
            <a:r>
              <a:rPr lang="en-US" altLang="zh-CN" dirty="0"/>
              <a:t>G2P</a:t>
            </a:r>
            <a:r>
              <a:rPr lang="zh-CN" altLang="en-US" dirty="0"/>
              <a:t>）。文本分析把词序列作为输入，输出具有多样化语言学上下文的音素序列。语音合成部分输入上下文依赖的音素序列，输出合成的语音波形，这部分通常包括韵律预测和语音波形生成。</a:t>
            </a:r>
          </a:p>
          <a:p>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21</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22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u="sng" dirty="0">
                <a:hlinkClick r:id="rId3"/>
              </a:rPr>
              <a:t>参考文献：</a:t>
            </a:r>
            <a:r>
              <a:rPr lang="en-US" altLang="zh-CN" u="sng" dirty="0">
                <a:hlinkClick r:id="rId3"/>
              </a:rPr>
              <a:t>《WAVENET: A GENERATIVE MODEL FOR RAW AUDIO》</a:t>
            </a:r>
          </a:p>
          <a:p>
            <a:endParaRPr lang="en-US" altLang="zh-CN" dirty="0">
              <a:hlinkClick r:id="rId3"/>
            </a:endParaRPr>
          </a:p>
          <a:p>
            <a:endParaRPr lang="en-US" altLang="zh-CN" dirty="0">
              <a:hlinkClick r:id="rId3"/>
            </a:endParaRPr>
          </a:p>
          <a:p>
            <a:endParaRPr lang="en-US" altLang="zh-CN" dirty="0">
              <a:hlinkClick r:id="rId3"/>
            </a:endParaRPr>
          </a:p>
          <a:p>
            <a:r>
              <a:rPr lang="zh-CN" altLang="en-US" dirty="0">
                <a:hlinkClick r:id="rId3"/>
              </a:rPr>
              <a:t>讲解参考：</a:t>
            </a:r>
            <a:endParaRPr lang="en-US" altLang="zh-CN" dirty="0">
              <a:hlinkClick r:id="rId3"/>
            </a:endParaRPr>
          </a:p>
          <a:p>
            <a:r>
              <a:rPr lang="en-US" altLang="zh-CN" dirty="0">
                <a:hlinkClick r:id="rId3"/>
              </a:rPr>
              <a:t>https://www.jianshu.com/p/bb13ae73e427</a:t>
            </a:r>
            <a:endParaRPr lang="en-US" altLang="zh-CN" dirty="0"/>
          </a:p>
          <a:p>
            <a:r>
              <a:rPr lang="en-US" altLang="zh-CN" dirty="0">
                <a:hlinkClick r:id="rId4"/>
              </a:rPr>
              <a:t>https://blog.csdn.net/qq_33266320/article/details/80323353</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23</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https://www.jianshu.com/p/bb13ae73e427</a:t>
            </a:r>
            <a:endParaRPr lang="en-US" altLang="zh-CN" dirty="0"/>
          </a:p>
          <a:p>
            <a:r>
              <a:rPr lang="en-US" altLang="zh-CN" dirty="0">
                <a:hlinkClick r:id="rId4"/>
              </a:rPr>
              <a:t>https://blog.csdn.net/qq_33266320/article/details/80323353</a:t>
            </a:r>
            <a:endParaRPr lang="en-US" altLang="zh-CN" dirty="0"/>
          </a:p>
          <a:p>
            <a:endParaRPr lang="en-US" altLang="zh-CN" dirty="0"/>
          </a:p>
          <a:p>
            <a:r>
              <a:rPr lang="zh-CN" altLang="en-US" sz="1200" b="0" i="0" kern="1200" dirty="0">
                <a:solidFill>
                  <a:schemeClr val="tx1"/>
                </a:solidFill>
                <a:effectLst/>
                <a:latin typeface="+mn-lt"/>
                <a:ea typeface="+mn-ea"/>
                <a:cs typeface="+mn-cs"/>
              </a:rPr>
              <a:t>最初版本的</a:t>
            </a:r>
            <a:r>
              <a:rPr lang="en-US" altLang="zh-CN" sz="1200" b="0" i="0" kern="1200" dirty="0" err="1">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在生成语音时用了很激进的连接方式，每次生成一个采样点，而且每个新生成的采样点都需要把前一个采样点作为输入（条件生成）。虽然这种做法能够生成高质量的音频，每秒最高也能生成</a:t>
            </a:r>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万</a:t>
            </a:r>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千个采样点，但这种顺序生成的方式对于生产环境来说还是太慢了。</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24</a:t>
            </a:fld>
            <a:endParaRPr lang="zh-CN" altLang="en-US"/>
          </a:p>
        </p:txBody>
      </p:sp>
    </p:spTree>
    <p:extLst>
      <p:ext uri="{BB962C8B-B14F-4D97-AF65-F5344CB8AC3E}">
        <p14:creationId xmlns:p14="http://schemas.microsoft.com/office/powerpoint/2010/main" val="418711514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hlinkClick r:id="rId3"/>
              </a:rPr>
              <a:t>论文</a:t>
            </a:r>
            <a:r>
              <a:rPr lang="en-US" altLang="zh-CN" dirty="0">
                <a:hlinkClick r:id="rId3"/>
              </a:rPr>
              <a:t>《</a:t>
            </a:r>
            <a:r>
              <a:rPr lang="en-US" altLang="zh-CN" dirty="0" err="1">
                <a:hlinkClick r:id="rId3"/>
              </a:rPr>
              <a:t>ParallelWaveNet</a:t>
            </a:r>
            <a:r>
              <a:rPr lang="en-US" altLang="zh-CN" dirty="0">
                <a:hlinkClick r:id="rId3"/>
              </a:rPr>
              <a:t>: </a:t>
            </a:r>
            <a:r>
              <a:rPr lang="en-US" altLang="zh-CN" dirty="0" err="1">
                <a:hlinkClick r:id="rId3"/>
              </a:rPr>
              <a:t>FastHigh-FidelitySpeechSynthesis</a:t>
            </a:r>
            <a:r>
              <a:rPr lang="en-US" altLang="zh-CN" dirty="0">
                <a:hlinkClick r:id="rId3"/>
              </a:rPr>
              <a:t>》</a:t>
            </a:r>
          </a:p>
          <a:p>
            <a:endParaRPr lang="en-US" altLang="zh-CN" dirty="0">
              <a:hlinkClick r:id="rId3"/>
            </a:endParaRPr>
          </a:p>
          <a:p>
            <a:endParaRPr lang="en-US" altLang="zh-CN" dirty="0">
              <a:hlinkClick r:id="rId3"/>
            </a:endParaRPr>
          </a:p>
          <a:p>
            <a:endParaRPr lang="en-US" altLang="zh-CN" dirty="0">
              <a:hlinkClick r:id="rId3"/>
            </a:endParaRPr>
          </a:p>
          <a:p>
            <a:endParaRPr lang="en-US" altLang="zh-CN" dirty="0">
              <a:hlinkClick r:id="rId3"/>
            </a:endParaRPr>
          </a:p>
          <a:p>
            <a:r>
              <a:rPr lang="en-US" altLang="zh-CN" dirty="0">
                <a:hlinkClick r:id="rId3"/>
              </a:rPr>
              <a:t>https://www.jianshu.com/p/bb13ae73e427</a:t>
            </a:r>
            <a:endParaRPr lang="en-US" altLang="zh-CN" dirty="0"/>
          </a:p>
          <a:p>
            <a:r>
              <a:rPr lang="en-US" altLang="zh-CN" dirty="0">
                <a:hlinkClick r:id=""/>
              </a:rPr>
              <a:t>https://blog.csdn.net/qq_33266320/ar</a:t>
            </a:r>
          </a:p>
          <a:p>
            <a:endParaRPr lang="en-US" altLang="zh-CN" dirty="0">
              <a:hlinkClick r:id=""/>
            </a:endParaRPr>
          </a:p>
          <a:p>
            <a:r>
              <a:rPr lang="zh-CN" altLang="en-US" sz="1200" b="0" i="0" kern="1200" dirty="0">
                <a:solidFill>
                  <a:schemeClr val="tx1"/>
                </a:solidFill>
                <a:effectLst/>
                <a:latin typeface="+mn-lt"/>
                <a:ea typeface="+mn-ea"/>
                <a:cs typeface="+mn-cs"/>
              </a:rPr>
              <a:t>训练的时候，学生网络是从一个随机状态开始的。它的输入是随机白噪声，要训练它做的任务就是产生连续的音频波形作为输出。学生网络生成的输出会被交给训练过的</a:t>
            </a:r>
            <a:r>
              <a:rPr lang="en-US" altLang="zh-CN" sz="1200" b="0" i="0" kern="1200" dirty="0" err="1">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模型，它会给每个采样点打分，作为提供给学生网络的信号，让它了解它的输出和理想输出之间的差距。随着训练过程进行，学生网络就可以根据反向传播不断调节、更新，从而学会产生理想的输出。从另一个角度说，“老师”网络和“学生”网络都会给每一个音频采样点的取值输出一个概率分布，然后训练的目标就是让老师的分布和学生的分布之间的</a:t>
            </a:r>
            <a:r>
              <a:rPr lang="en-US" altLang="zh-CN" sz="1200" b="0" i="0" kern="1200" dirty="0">
                <a:solidFill>
                  <a:schemeClr val="tx1"/>
                </a:solidFill>
                <a:effectLst/>
                <a:latin typeface="+mn-lt"/>
                <a:ea typeface="+mn-ea"/>
                <a:cs typeface="+mn-cs"/>
              </a:rPr>
              <a:t>KL</a:t>
            </a:r>
            <a:r>
              <a:rPr lang="zh-CN" altLang="en-US" sz="1200" b="0" i="0" kern="1200" dirty="0">
                <a:solidFill>
                  <a:schemeClr val="tx1"/>
                </a:solidFill>
                <a:effectLst/>
                <a:latin typeface="+mn-lt"/>
                <a:ea typeface="+mn-ea"/>
                <a:cs typeface="+mn-cs"/>
              </a:rPr>
              <a:t>距离最小化。</a:t>
            </a:r>
          </a:p>
          <a:p>
            <a:r>
              <a:rPr lang="zh-CN" altLang="en-US" sz="1200" b="0" i="0" kern="1200" dirty="0">
                <a:solidFill>
                  <a:schemeClr val="tx1"/>
                </a:solidFill>
                <a:effectLst/>
                <a:latin typeface="+mn-lt"/>
                <a:ea typeface="+mn-ea"/>
                <a:cs typeface="+mn-cs"/>
              </a:rPr>
              <a:t>这样的训练过程和生成式对抗性网络（</a:t>
            </a:r>
            <a:r>
              <a:rPr lang="en-US" altLang="zh-CN" sz="1200" b="0" i="0" kern="1200" dirty="0">
                <a:solidFill>
                  <a:schemeClr val="tx1"/>
                </a:solidFill>
                <a:effectLst/>
                <a:latin typeface="+mn-lt"/>
                <a:ea typeface="+mn-ea"/>
                <a:cs typeface="+mn-cs"/>
              </a:rPr>
              <a:t>GANs</a:t>
            </a:r>
            <a:r>
              <a:rPr lang="zh-CN" altLang="en-US" sz="1200" b="0" i="0" kern="1200" dirty="0">
                <a:solidFill>
                  <a:schemeClr val="tx1"/>
                </a:solidFill>
                <a:effectLst/>
                <a:latin typeface="+mn-lt"/>
                <a:ea typeface="+mn-ea"/>
                <a:cs typeface="+mn-cs"/>
              </a:rPr>
              <a:t>）的设定有不少相似之处，学生网络就像是</a:t>
            </a:r>
            <a:r>
              <a:rPr lang="en-US" altLang="zh-CN" sz="1200" b="0" i="0" kern="1200" dirty="0">
                <a:solidFill>
                  <a:schemeClr val="tx1"/>
                </a:solidFill>
                <a:effectLst/>
                <a:latin typeface="+mn-lt"/>
                <a:ea typeface="+mn-ea"/>
                <a:cs typeface="+mn-cs"/>
              </a:rPr>
              <a:t>GANs</a:t>
            </a:r>
            <a:r>
              <a:rPr lang="zh-CN" altLang="en-US" sz="1200" b="0" i="0" kern="1200" dirty="0">
                <a:solidFill>
                  <a:schemeClr val="tx1"/>
                </a:solidFill>
                <a:effectLst/>
                <a:latin typeface="+mn-lt"/>
                <a:ea typeface="+mn-ea"/>
                <a:cs typeface="+mn-cs"/>
              </a:rPr>
              <a:t>中的生成器，老师网络就像是鉴别器。不过与</a:t>
            </a:r>
            <a:r>
              <a:rPr lang="en-US" altLang="zh-CN" sz="1200" b="0" i="0" kern="1200" dirty="0">
                <a:solidFill>
                  <a:schemeClr val="tx1"/>
                </a:solidFill>
                <a:effectLst/>
                <a:latin typeface="+mn-lt"/>
                <a:ea typeface="+mn-ea"/>
                <a:cs typeface="+mn-cs"/>
              </a:rPr>
              <a:t>GANs</a:t>
            </a:r>
            <a:r>
              <a:rPr lang="zh-CN" altLang="en-US" sz="1200" b="0" i="0" kern="1200" dirty="0">
                <a:solidFill>
                  <a:schemeClr val="tx1"/>
                </a:solidFill>
                <a:effectLst/>
                <a:latin typeface="+mn-lt"/>
                <a:ea typeface="+mn-ea"/>
                <a:cs typeface="+mn-cs"/>
              </a:rPr>
              <a:t>不同的是，学生的目标并不是像</a:t>
            </a:r>
            <a:r>
              <a:rPr lang="en-US" altLang="zh-CN" sz="1200" b="0" i="0" kern="1200" dirty="0">
                <a:solidFill>
                  <a:schemeClr val="tx1"/>
                </a:solidFill>
                <a:effectLst/>
                <a:latin typeface="+mn-lt"/>
                <a:ea typeface="+mn-ea"/>
                <a:cs typeface="+mn-cs"/>
              </a:rPr>
              <a:t>GANs</a:t>
            </a:r>
            <a:r>
              <a:rPr lang="zh-CN" altLang="en-US" sz="1200" b="0" i="0" kern="1200" dirty="0">
                <a:solidFill>
                  <a:schemeClr val="tx1"/>
                </a:solidFill>
                <a:effectLst/>
                <a:latin typeface="+mn-lt"/>
                <a:ea typeface="+mn-ea"/>
                <a:cs typeface="+mn-cs"/>
              </a:rPr>
              <a:t>中那样“骗过”老师，而是与老师合作，尝试学习、达到老师的表现水平。</a:t>
            </a: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25</a:t>
            </a:fld>
            <a:endParaRPr lang="zh-CN" altLang="en-US"/>
          </a:p>
        </p:txBody>
      </p:sp>
    </p:spTree>
    <p:extLst>
      <p:ext uri="{BB962C8B-B14F-4D97-AF65-F5344CB8AC3E}">
        <p14:creationId xmlns:p14="http://schemas.microsoft.com/office/powerpoint/2010/main" val="405144271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sz="1200" b="0" i="0" kern="1200" dirty="0">
              <a:solidFill>
                <a:schemeClr val="tx1"/>
              </a:solidFill>
              <a:effectLst/>
              <a:latin typeface="+mn-lt"/>
              <a:ea typeface="+mn-ea"/>
              <a:cs typeface="+mn-cs"/>
            </a:endParaRPr>
          </a:p>
          <a:p>
            <a:r>
              <a:rPr lang="en-US" altLang="zh-CN" dirty="0">
                <a:hlinkClick r:id="rId3"/>
              </a:rPr>
              <a:t>http://www.sohu.com/a/206367900_651893</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这个学生网络的架构是一个规模不大的卷积神经网络的拓展，跟原来的</a:t>
            </a:r>
            <a:r>
              <a:rPr lang="en-US" altLang="zh-CN" sz="1200" b="0" i="0" kern="1200" dirty="0" err="1">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很相似，但它有一点根本性的不同，就是生成新的采样点时不需要依赖任何之间生成的采样点。这也就意味着，语音生成时可以把第一个单词、最后一个单词、以及所有当中的单词全部同时生成出来，就像动图里这样。</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26</a:t>
            </a:fld>
            <a:endParaRPr lang="zh-CN" altLang="en-US"/>
          </a:p>
        </p:txBody>
      </p:sp>
    </p:spTree>
    <p:extLst>
      <p:ext uri="{BB962C8B-B14F-4D97-AF65-F5344CB8AC3E}">
        <p14:creationId xmlns:p14="http://schemas.microsoft.com/office/powerpoint/2010/main" val="110691319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《TACOTRON: TOWARDS END-TO-END SPEECH SYNTHESIS》</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27</a:t>
            </a:fld>
            <a:endParaRPr lang="zh-CN" altLang="en-US"/>
          </a:p>
        </p:txBody>
      </p:sp>
    </p:spTree>
    <p:extLst>
      <p:ext uri="{BB962C8B-B14F-4D97-AF65-F5344CB8AC3E}">
        <p14:creationId xmlns:p14="http://schemas.microsoft.com/office/powerpoint/2010/main" val="357479745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Tacotron</a:t>
            </a:r>
            <a:r>
              <a:rPr lang="zh-CN" altLang="en-US" dirty="0"/>
              <a:t>的骨干部分是一个带</a:t>
            </a:r>
            <a:r>
              <a:rPr lang="en-US" altLang="zh-CN" dirty="0"/>
              <a:t>attention</a:t>
            </a:r>
            <a:r>
              <a:rPr lang="zh-CN" altLang="en-US" dirty="0"/>
              <a:t>的</a:t>
            </a:r>
            <a:r>
              <a:rPr lang="en-US" altLang="zh-CN" dirty="0"/>
              <a:t>seq2seq</a:t>
            </a:r>
            <a:r>
              <a:rPr lang="zh-CN" altLang="en-US" dirty="0"/>
              <a:t>模型。下图描绘了该模型架构，它包含一个</a:t>
            </a:r>
            <a:r>
              <a:rPr lang="en-US" altLang="zh-CN" dirty="0"/>
              <a:t>encoder</a:t>
            </a:r>
            <a:r>
              <a:rPr lang="zh-CN" altLang="en-US" dirty="0"/>
              <a:t>，一个基于</a:t>
            </a:r>
            <a:r>
              <a:rPr lang="en-US" altLang="zh-CN" dirty="0"/>
              <a:t>attention</a:t>
            </a:r>
            <a:r>
              <a:rPr lang="zh-CN" altLang="en-US" dirty="0"/>
              <a:t>的</a:t>
            </a:r>
            <a:r>
              <a:rPr lang="en-US" altLang="zh-CN" dirty="0"/>
              <a:t>decoder</a:t>
            </a:r>
            <a:r>
              <a:rPr lang="zh-CN" altLang="en-US" dirty="0"/>
              <a:t>和一个</a:t>
            </a:r>
            <a:r>
              <a:rPr lang="en-US" altLang="zh-CN" dirty="0"/>
              <a:t>post-</a:t>
            </a:r>
            <a:r>
              <a:rPr lang="en-US" altLang="zh-CN" dirty="0" err="1"/>
              <a:t>prosessing</a:t>
            </a:r>
            <a:r>
              <a:rPr lang="zh-CN" altLang="en-US" dirty="0"/>
              <a:t>网络。从高层面上说，该模型接收字符的输入，输出相应的原始频谱图，然后将其提供给 </a:t>
            </a:r>
            <a:r>
              <a:rPr lang="en-US" altLang="zh-CN" dirty="0"/>
              <a:t>Griffin-Lim </a:t>
            </a:r>
            <a:r>
              <a:rPr lang="zh-CN" altLang="en-US" dirty="0"/>
              <a:t>重建算法以生成语音。</a:t>
            </a:r>
            <a:endParaRPr lang="en-US" altLang="zh-CN" dirty="0"/>
          </a:p>
          <a:p>
            <a:endParaRPr lang="en-US" altLang="zh-CN" dirty="0"/>
          </a:p>
          <a:p>
            <a:endParaRPr lang="en-US" altLang="zh-CN" dirty="0"/>
          </a:p>
          <a:p>
            <a:r>
              <a:rPr lang="en-US" altLang="zh-CN" sz="1200" b="0" i="0" kern="1200" dirty="0">
                <a:solidFill>
                  <a:schemeClr val="tx1"/>
                </a:solidFill>
                <a:effectLst/>
                <a:latin typeface="+mn-lt"/>
                <a:ea typeface="+mn-ea"/>
                <a:cs typeface="+mn-cs"/>
              </a:rPr>
              <a:t>Pre-net</a:t>
            </a:r>
            <a:r>
              <a:rPr lang="zh-CN" altLang="en-US" sz="1200" b="0" i="0" kern="1200" dirty="0">
                <a:solidFill>
                  <a:schemeClr val="tx1"/>
                </a:solidFill>
                <a:effectLst/>
                <a:latin typeface="+mn-lt"/>
                <a:ea typeface="+mn-ea"/>
                <a:cs typeface="+mn-cs"/>
              </a:rPr>
              <a:t>模块，它有两个隐藏层，层与层之间的连接均是全连接；第一层的隐藏单元数目与输入单元数目一致，第二层的隐藏单元数目为第一层的一半；两个隐藏层采用的激活函数均为</a:t>
            </a:r>
            <a:r>
              <a:rPr lang="en-US" altLang="zh-CN" sz="1200" b="0" i="0" kern="1200" dirty="0" err="1">
                <a:solidFill>
                  <a:schemeClr val="tx1"/>
                </a:solidFill>
                <a:effectLst/>
                <a:latin typeface="+mn-lt"/>
                <a:ea typeface="+mn-ea"/>
                <a:cs typeface="+mn-cs"/>
              </a:rPr>
              <a:t>ReLu</a:t>
            </a:r>
            <a:r>
              <a:rPr lang="zh-CN" altLang="en-US" sz="1200" b="0" i="0" kern="1200" dirty="0">
                <a:solidFill>
                  <a:schemeClr val="tx1"/>
                </a:solidFill>
                <a:effectLst/>
                <a:latin typeface="+mn-lt"/>
                <a:ea typeface="+mn-ea"/>
                <a:cs typeface="+mn-cs"/>
              </a:rPr>
              <a:t>，并保持</a:t>
            </a:r>
            <a:r>
              <a:rPr lang="en-US" altLang="zh-CN" sz="1200" b="0" i="0" kern="1200" dirty="0">
                <a:solidFill>
                  <a:schemeClr val="tx1"/>
                </a:solidFill>
                <a:effectLst/>
                <a:latin typeface="+mn-lt"/>
                <a:ea typeface="+mn-ea"/>
                <a:cs typeface="+mn-cs"/>
              </a:rPr>
              <a:t>0.5</a:t>
            </a:r>
            <a:r>
              <a:rPr lang="zh-CN" altLang="en-US" sz="1200" b="0" i="0" kern="1200" dirty="0">
                <a:solidFill>
                  <a:schemeClr val="tx1"/>
                </a:solidFill>
                <a:effectLst/>
                <a:latin typeface="+mn-lt"/>
                <a:ea typeface="+mn-ea"/>
                <a:cs typeface="+mn-cs"/>
              </a:rPr>
              <a:t>的</a:t>
            </a:r>
            <a:r>
              <a:rPr lang="en-US" altLang="zh-CN" sz="1200" b="0" i="0" kern="1200" dirty="0">
                <a:solidFill>
                  <a:schemeClr val="tx1"/>
                </a:solidFill>
                <a:effectLst/>
                <a:latin typeface="+mn-lt"/>
                <a:ea typeface="+mn-ea"/>
                <a:cs typeface="+mn-cs"/>
              </a:rPr>
              <a:t>dropout</a:t>
            </a:r>
            <a:r>
              <a:rPr lang="zh-CN" altLang="en-US" sz="1200" b="0" i="0" kern="1200" dirty="0">
                <a:solidFill>
                  <a:schemeClr val="tx1"/>
                </a:solidFill>
                <a:effectLst/>
                <a:latin typeface="+mn-lt"/>
                <a:ea typeface="+mn-ea"/>
                <a:cs typeface="+mn-cs"/>
              </a:rPr>
              <a:t>来提高泛化能力 </a:t>
            </a:r>
            <a:endParaRPr lang="en-US" altLang="zh-CN" dirty="0"/>
          </a:p>
          <a:p>
            <a:endParaRPr lang="en-US" altLang="zh-CN" dirty="0"/>
          </a:p>
          <a:p>
            <a:endParaRPr lang="en-US" altLang="zh-CN" dirty="0"/>
          </a:p>
          <a:p>
            <a:r>
              <a:rPr lang="en-US" altLang="zh-CN" dirty="0"/>
              <a:t>《TACOTRON: TOWARDS END-TO-END SPEECH SYNTHESIS》 </a:t>
            </a:r>
            <a:r>
              <a:rPr lang="en-US" altLang="zh-CN" dirty="0">
                <a:hlinkClick r:id="rId3"/>
              </a:rPr>
              <a:t>https://arxiv.org/pdf/1703.10135.pdf</a:t>
            </a:r>
            <a:endParaRPr lang="en-US" altLang="zh-CN" dirty="0"/>
          </a:p>
          <a:p>
            <a:r>
              <a:rPr lang="en-US" altLang="zh-CN" dirty="0"/>
              <a:t>《NATURAL TTS SYNTHESIS BY CONDITIONING WAVENET ON MEL SPECTROGRAM PREDICTIONS》 </a:t>
            </a:r>
            <a:r>
              <a:rPr lang="en-US" altLang="zh-CN" dirty="0">
                <a:hlinkClick r:id="rId4"/>
              </a:rPr>
              <a:t>https://arxiv.org/pdf/1712.05884.pdf</a:t>
            </a:r>
            <a:endParaRPr lang="en-US" altLang="zh-CN" dirty="0"/>
          </a:p>
          <a:p>
            <a:r>
              <a:rPr lang="en-US" altLang="zh-CN" dirty="0">
                <a:hlinkClick r:id="rId5"/>
              </a:rPr>
              <a:t>https://blog.csdn.net/TaoTaoFu/article/details/86577585</a:t>
            </a:r>
            <a:endParaRPr lang="en-US" altLang="zh-CN" dirty="0"/>
          </a:p>
          <a:p>
            <a:endParaRPr lang="en-US" altLang="zh-CN" dirty="0"/>
          </a:p>
          <a:p>
            <a:endParaRPr lang="en-US" altLang="zh-CN" dirty="0"/>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28</a:t>
            </a:fld>
            <a:endParaRPr lang="zh-CN" altLang="en-US"/>
          </a:p>
        </p:txBody>
      </p:sp>
    </p:spTree>
    <p:extLst>
      <p:ext uri="{BB962C8B-B14F-4D97-AF65-F5344CB8AC3E}">
        <p14:creationId xmlns:p14="http://schemas.microsoft.com/office/powerpoint/2010/main" val="416773874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https://blog.csdn.net/yunnangf/article/details/79585089</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CBHG</a:t>
            </a:r>
            <a:r>
              <a:rPr lang="zh-CN" altLang="en-US" sz="1200" b="0" i="0" kern="1200" dirty="0">
                <a:solidFill>
                  <a:schemeClr val="tx1"/>
                </a:solidFill>
                <a:effectLst/>
                <a:latin typeface="+mn-lt"/>
                <a:ea typeface="+mn-ea"/>
                <a:cs typeface="+mn-cs"/>
              </a:rPr>
              <a:t>模块由</a:t>
            </a:r>
            <a:r>
              <a:rPr lang="en-US" altLang="zh-CN" sz="1200" b="0" i="0" kern="1200" dirty="0">
                <a:solidFill>
                  <a:schemeClr val="tx1"/>
                </a:solidFill>
                <a:effectLst/>
                <a:latin typeface="+mn-lt"/>
                <a:ea typeface="+mn-ea"/>
                <a:cs typeface="+mn-cs"/>
              </a:rPr>
              <a:t>1-D convolution bank </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highway network </a:t>
            </a:r>
            <a:r>
              <a:rPr lang="zh-CN" altLang="en-US" sz="1200" b="0" i="0" kern="1200" dirty="0">
                <a:solidFill>
                  <a:schemeClr val="tx1"/>
                </a:solidFill>
                <a:effectLst/>
                <a:latin typeface="+mn-lt"/>
                <a:ea typeface="+mn-ea"/>
                <a:cs typeface="+mn-cs"/>
              </a:rPr>
              <a:t>，</a:t>
            </a:r>
            <a:r>
              <a:rPr lang="en-US" altLang="zh-CN" sz="1200" b="0" i="0" kern="1200" dirty="0">
                <a:solidFill>
                  <a:schemeClr val="tx1"/>
                </a:solidFill>
                <a:effectLst/>
                <a:latin typeface="+mn-lt"/>
                <a:ea typeface="+mn-ea"/>
                <a:cs typeface="+mn-cs"/>
              </a:rPr>
              <a:t>bidirectional GRU </a:t>
            </a:r>
            <a:r>
              <a:rPr lang="zh-CN" altLang="en-US" sz="1200" b="0" i="0" kern="1200" dirty="0">
                <a:solidFill>
                  <a:schemeClr val="tx1"/>
                </a:solidFill>
                <a:effectLst/>
                <a:latin typeface="+mn-lt"/>
                <a:ea typeface="+mn-ea"/>
                <a:cs typeface="+mn-cs"/>
              </a:rPr>
              <a:t>组成。它的功能是从输入中提</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输入序列首先会经过一个卷积层，注意这个卷积层，它有</a:t>
            </a:r>
            <a:r>
              <a:rPr lang="en-US" altLang="zh-CN" sz="1200" b="0" i="0" kern="1200" dirty="0">
                <a:solidFill>
                  <a:schemeClr val="tx1"/>
                </a:solidFill>
                <a:effectLst/>
                <a:latin typeface="+mn-lt"/>
                <a:ea typeface="+mn-ea"/>
                <a:cs typeface="+mn-cs"/>
              </a:rPr>
              <a:t>K</a:t>
            </a:r>
            <a:r>
              <a:rPr lang="zh-CN" altLang="en-US" sz="1200" b="0" i="0" kern="1200" dirty="0">
                <a:solidFill>
                  <a:schemeClr val="tx1"/>
                </a:solidFill>
                <a:effectLst/>
                <a:latin typeface="+mn-lt"/>
                <a:ea typeface="+mn-ea"/>
                <a:cs typeface="+mn-cs"/>
              </a:rPr>
              <a:t>个大小不同的</a:t>
            </a: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维的</a:t>
            </a:r>
            <a:r>
              <a:rPr lang="en-US" altLang="zh-CN" sz="1200" b="0" i="0" kern="1200" dirty="0">
                <a:solidFill>
                  <a:schemeClr val="tx1"/>
                </a:solidFill>
                <a:effectLst/>
                <a:latin typeface="+mn-lt"/>
                <a:ea typeface="+mn-ea"/>
                <a:cs typeface="+mn-cs"/>
              </a:rPr>
              <a:t>filter</a:t>
            </a:r>
            <a:r>
              <a:rPr lang="zh-CN" altLang="en-US" sz="1200" b="0" i="0" kern="1200" dirty="0">
                <a:solidFill>
                  <a:schemeClr val="tx1"/>
                </a:solidFill>
                <a:effectLst/>
                <a:latin typeface="+mn-lt"/>
                <a:ea typeface="+mn-ea"/>
                <a:cs typeface="+mn-cs"/>
              </a:rPr>
              <a:t>，其中</a:t>
            </a:r>
            <a:r>
              <a:rPr lang="en-US" altLang="zh-CN" sz="1200" b="0" i="0" kern="1200" dirty="0">
                <a:solidFill>
                  <a:schemeClr val="tx1"/>
                </a:solidFill>
                <a:effectLst/>
                <a:latin typeface="+mn-lt"/>
                <a:ea typeface="+mn-ea"/>
                <a:cs typeface="+mn-cs"/>
              </a:rPr>
              <a:t>filter</a:t>
            </a:r>
            <a:r>
              <a:rPr lang="zh-CN" altLang="en-US" sz="1200" b="0" i="0" kern="1200" dirty="0">
                <a:solidFill>
                  <a:schemeClr val="tx1"/>
                </a:solidFill>
                <a:effectLst/>
                <a:latin typeface="+mn-lt"/>
                <a:ea typeface="+mn-ea"/>
                <a:cs typeface="+mn-cs"/>
              </a:rPr>
              <a:t>的大小为</a:t>
            </a:r>
            <a:r>
              <a:rPr lang="en-US" altLang="zh-CN" sz="1200" b="0" i="0" kern="1200" dirty="0">
                <a:solidFill>
                  <a:schemeClr val="tx1"/>
                </a:solidFill>
                <a:effectLst/>
                <a:latin typeface="+mn-lt"/>
                <a:ea typeface="+mn-ea"/>
                <a:cs typeface="+mn-cs"/>
              </a:rPr>
              <a:t>1,2,3…K</a:t>
            </a:r>
            <a:r>
              <a:rPr lang="zh-CN" altLang="en-US" sz="1200" b="0" i="0" kern="1200" dirty="0">
                <a:solidFill>
                  <a:schemeClr val="tx1"/>
                </a:solidFill>
                <a:effectLst/>
                <a:latin typeface="+mn-lt"/>
                <a:ea typeface="+mn-ea"/>
                <a:cs typeface="+mn-cs"/>
              </a:rPr>
              <a:t>。这些大小不同的卷积核提取了长度不同的上下文信息。其实就是</a:t>
            </a:r>
            <a:r>
              <a:rPr lang="en-US" altLang="zh-CN" sz="1200" b="0" i="0" kern="1200" dirty="0">
                <a:solidFill>
                  <a:schemeClr val="tx1"/>
                </a:solidFill>
                <a:effectLst/>
                <a:latin typeface="+mn-lt"/>
                <a:ea typeface="+mn-ea"/>
                <a:cs typeface="+mn-cs"/>
              </a:rPr>
              <a:t>n-gram</a:t>
            </a:r>
            <a:r>
              <a:rPr lang="zh-CN" altLang="en-US" sz="1200" b="0" i="0" kern="1200" dirty="0">
                <a:solidFill>
                  <a:schemeClr val="tx1"/>
                </a:solidFill>
                <a:effectLst/>
                <a:latin typeface="+mn-lt"/>
                <a:ea typeface="+mn-ea"/>
                <a:cs typeface="+mn-cs"/>
              </a:rPr>
              <a:t>语言模型的思想，</a:t>
            </a:r>
            <a:r>
              <a:rPr lang="en-US" altLang="zh-CN" sz="1200" b="0" i="0" kern="1200" dirty="0">
                <a:solidFill>
                  <a:schemeClr val="tx1"/>
                </a:solidFill>
                <a:effectLst/>
                <a:latin typeface="+mn-lt"/>
                <a:ea typeface="+mn-ea"/>
                <a:cs typeface="+mn-cs"/>
              </a:rPr>
              <a:t>K</a:t>
            </a:r>
            <a:r>
              <a:rPr lang="zh-CN" altLang="en-US" sz="1200" b="0" i="0" kern="1200" dirty="0">
                <a:solidFill>
                  <a:schemeClr val="tx1"/>
                </a:solidFill>
                <a:effectLst/>
                <a:latin typeface="+mn-lt"/>
                <a:ea typeface="+mn-ea"/>
                <a:cs typeface="+mn-cs"/>
              </a:rPr>
              <a:t>的不同对应了不同的</a:t>
            </a:r>
            <a:r>
              <a:rPr lang="en-US" altLang="zh-CN" sz="1200" b="0" i="0" kern="1200" dirty="0">
                <a:solidFill>
                  <a:schemeClr val="tx1"/>
                </a:solidFill>
                <a:effectLst/>
                <a:latin typeface="+mn-lt"/>
                <a:ea typeface="+mn-ea"/>
                <a:cs typeface="+mn-cs"/>
              </a:rPr>
              <a:t>gram</a:t>
            </a:r>
            <a:r>
              <a:rPr lang="zh-CN" altLang="en-US" sz="1200" b="0" i="0" kern="1200" dirty="0">
                <a:solidFill>
                  <a:schemeClr val="tx1"/>
                </a:solidFill>
                <a:effectLst/>
                <a:latin typeface="+mn-lt"/>
                <a:ea typeface="+mn-ea"/>
                <a:cs typeface="+mn-cs"/>
              </a:rPr>
              <a:t>取有价值的特征，有利于提高模型的泛化能力。</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2---</a:t>
            </a:r>
            <a:r>
              <a:rPr lang="zh-CN" altLang="en-US" sz="1200" b="0" i="0" kern="1200" dirty="0">
                <a:solidFill>
                  <a:schemeClr val="tx1"/>
                </a:solidFill>
                <a:effectLst/>
                <a:latin typeface="+mn-lt"/>
                <a:ea typeface="+mn-ea"/>
                <a:cs typeface="+mn-cs"/>
              </a:rPr>
              <a:t>经过卷积层之后，会进行一个</a:t>
            </a:r>
            <a:r>
              <a:rPr lang="en-US" altLang="zh-CN" sz="1200" b="0" i="0" kern="1200" dirty="0">
                <a:solidFill>
                  <a:schemeClr val="tx1"/>
                </a:solidFill>
                <a:effectLst/>
                <a:latin typeface="+mn-lt"/>
                <a:ea typeface="+mn-ea"/>
                <a:cs typeface="+mn-cs"/>
              </a:rPr>
              <a:t>residual connection</a:t>
            </a:r>
            <a:r>
              <a:rPr lang="zh-CN" altLang="en-US" sz="1200" b="0" i="0" kern="1200" dirty="0">
                <a:solidFill>
                  <a:schemeClr val="tx1"/>
                </a:solidFill>
                <a:effectLst/>
                <a:latin typeface="+mn-lt"/>
                <a:ea typeface="+mn-ea"/>
                <a:cs typeface="+mn-cs"/>
              </a:rPr>
              <a:t>。也就是把卷积层输出的和</a:t>
            </a:r>
            <a:r>
              <a:rPr lang="en-US" altLang="zh-CN" sz="1200" b="0" i="0" kern="1200" dirty="0" err="1">
                <a:solidFill>
                  <a:schemeClr val="tx1"/>
                </a:solidFill>
                <a:effectLst/>
                <a:latin typeface="+mn-lt"/>
                <a:ea typeface="+mn-ea"/>
                <a:cs typeface="+mn-cs"/>
              </a:rPr>
              <a:t>embeding</a:t>
            </a:r>
            <a:r>
              <a:rPr lang="zh-CN" altLang="en-US" sz="1200" b="0" i="0" kern="1200" dirty="0">
                <a:solidFill>
                  <a:schemeClr val="tx1"/>
                </a:solidFill>
                <a:effectLst/>
                <a:latin typeface="+mn-lt"/>
                <a:ea typeface="+mn-ea"/>
                <a:cs typeface="+mn-cs"/>
              </a:rPr>
              <a:t>之后的序列相加起来。使用</a:t>
            </a:r>
            <a:r>
              <a:rPr lang="en-US" altLang="zh-CN" sz="1200" b="0" i="0" kern="1200" dirty="0">
                <a:solidFill>
                  <a:schemeClr val="tx1"/>
                </a:solidFill>
                <a:effectLst/>
                <a:latin typeface="+mn-lt"/>
                <a:ea typeface="+mn-ea"/>
                <a:cs typeface="+mn-cs"/>
              </a:rPr>
              <a:t>residual connection</a:t>
            </a:r>
            <a:r>
              <a:rPr lang="zh-CN" altLang="en-US" sz="1200" b="0" i="0" kern="1200" dirty="0">
                <a:solidFill>
                  <a:schemeClr val="tx1"/>
                </a:solidFill>
                <a:effectLst/>
                <a:latin typeface="+mn-lt"/>
                <a:ea typeface="+mn-ea"/>
                <a:cs typeface="+mn-cs"/>
              </a:rPr>
              <a:t>也是一个缓解神经网络太深带来的梯度弥散问题的方法。</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3---highway nets</a:t>
            </a:r>
            <a:r>
              <a:rPr lang="zh-CN" altLang="en-US" sz="1200" b="0" i="0" kern="1200" dirty="0">
                <a:solidFill>
                  <a:schemeClr val="tx1"/>
                </a:solidFill>
                <a:effectLst/>
                <a:latin typeface="+mn-lt"/>
                <a:ea typeface="+mn-ea"/>
                <a:cs typeface="+mn-cs"/>
              </a:rPr>
              <a:t>的每一层结构为：把输入同时放入到两个一层的全连接网络中，这两个网络的激活函数分别采用了</a:t>
            </a:r>
            <a:r>
              <a:rPr lang="en-US" altLang="zh-CN" sz="1200" b="0" i="0" kern="1200" dirty="0" err="1">
                <a:solidFill>
                  <a:schemeClr val="tx1"/>
                </a:solidFill>
                <a:effectLst/>
                <a:latin typeface="+mn-lt"/>
                <a:ea typeface="+mn-ea"/>
                <a:cs typeface="+mn-cs"/>
              </a:rPr>
              <a:t>ReLu</a:t>
            </a:r>
            <a:r>
              <a:rPr lang="zh-CN" altLang="en-US" sz="1200" b="0" i="0" kern="1200" dirty="0">
                <a:solidFill>
                  <a:schemeClr val="tx1"/>
                </a:solidFill>
                <a:effectLst/>
                <a:latin typeface="+mn-lt"/>
                <a:ea typeface="+mn-ea"/>
                <a:cs typeface="+mn-cs"/>
              </a:rPr>
              <a:t>和</a:t>
            </a:r>
            <a:r>
              <a:rPr lang="en-US" altLang="zh-CN" sz="1200" b="0" i="0" kern="1200" dirty="0">
                <a:solidFill>
                  <a:schemeClr val="tx1"/>
                </a:solidFill>
                <a:effectLst/>
                <a:latin typeface="+mn-lt"/>
                <a:ea typeface="+mn-ea"/>
                <a:cs typeface="+mn-cs"/>
              </a:rPr>
              <a:t>sigmoid</a:t>
            </a:r>
            <a:r>
              <a:rPr lang="zh-CN" altLang="en-US" sz="1200" b="0" i="0" kern="1200" dirty="0">
                <a:solidFill>
                  <a:schemeClr val="tx1"/>
                </a:solidFill>
                <a:effectLst/>
                <a:latin typeface="+mn-lt"/>
                <a:ea typeface="+mn-ea"/>
                <a:cs typeface="+mn-cs"/>
              </a:rPr>
              <a:t>函数</a:t>
            </a:r>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4---</a:t>
            </a:r>
            <a:r>
              <a:rPr lang="zh-CN" altLang="en-US" sz="1200" b="0" i="0" kern="1200" dirty="0">
                <a:solidFill>
                  <a:schemeClr val="tx1"/>
                </a:solidFill>
                <a:effectLst/>
                <a:latin typeface="+mn-lt"/>
                <a:ea typeface="+mn-ea"/>
                <a:cs typeface="+mn-cs"/>
              </a:rPr>
              <a:t>然后将输出输入到双向的</a:t>
            </a:r>
            <a:r>
              <a:rPr lang="en-US" altLang="zh-CN" sz="1200" b="0" i="0" kern="1200" dirty="0">
                <a:solidFill>
                  <a:schemeClr val="tx1"/>
                </a:solidFill>
                <a:effectLst/>
                <a:latin typeface="+mn-lt"/>
                <a:ea typeface="+mn-ea"/>
                <a:cs typeface="+mn-cs"/>
              </a:rPr>
              <a:t>GRU</a:t>
            </a:r>
            <a:r>
              <a:rPr lang="zh-CN" altLang="en-US" sz="1200" b="0" i="0" kern="1200" dirty="0">
                <a:solidFill>
                  <a:schemeClr val="tx1"/>
                </a:solidFill>
                <a:effectLst/>
                <a:latin typeface="+mn-lt"/>
                <a:ea typeface="+mn-ea"/>
                <a:cs typeface="+mn-cs"/>
              </a:rPr>
              <a:t>中，从</a:t>
            </a:r>
            <a:r>
              <a:rPr lang="en-US" altLang="zh-CN" sz="1200" b="0" i="0" kern="1200" dirty="0">
                <a:solidFill>
                  <a:schemeClr val="tx1"/>
                </a:solidFill>
                <a:effectLst/>
                <a:latin typeface="+mn-lt"/>
                <a:ea typeface="+mn-ea"/>
                <a:cs typeface="+mn-cs"/>
              </a:rPr>
              <a:t>GRU</a:t>
            </a:r>
            <a:r>
              <a:rPr lang="zh-CN" altLang="en-US" sz="1200" b="0" i="0" kern="1200" dirty="0">
                <a:solidFill>
                  <a:schemeClr val="tx1"/>
                </a:solidFill>
                <a:effectLst/>
                <a:latin typeface="+mn-lt"/>
                <a:ea typeface="+mn-ea"/>
                <a:cs typeface="+mn-cs"/>
              </a:rPr>
              <a:t>中输出的结果就是</a:t>
            </a:r>
            <a:r>
              <a:rPr lang="en-US" altLang="zh-CN" sz="1200" b="0" i="0" kern="1200" dirty="0">
                <a:solidFill>
                  <a:schemeClr val="tx1"/>
                </a:solidFill>
                <a:effectLst/>
                <a:latin typeface="+mn-lt"/>
                <a:ea typeface="+mn-ea"/>
                <a:cs typeface="+mn-cs"/>
              </a:rPr>
              <a:t>encoder</a:t>
            </a:r>
            <a:r>
              <a:rPr lang="zh-CN" altLang="en-US" sz="1200" b="0" i="0" kern="1200" dirty="0">
                <a:solidFill>
                  <a:schemeClr val="tx1"/>
                </a:solidFill>
                <a:effectLst/>
                <a:latin typeface="+mn-lt"/>
                <a:ea typeface="+mn-ea"/>
                <a:cs typeface="+mn-cs"/>
              </a:rPr>
              <a:t>的输出</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29</a:t>
            </a:fld>
            <a:endParaRPr lang="zh-CN" altLang="en-US"/>
          </a:p>
        </p:txBody>
      </p:sp>
    </p:spTree>
    <p:extLst>
      <p:ext uri="{BB962C8B-B14F-4D97-AF65-F5344CB8AC3E}">
        <p14:creationId xmlns:p14="http://schemas.microsoft.com/office/powerpoint/2010/main" val="13260147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论文</a:t>
            </a:r>
            <a:r>
              <a:rPr lang="en-US" altLang="zh-CN" sz="1200" b="0" i="0" kern="1200" dirty="0">
                <a:solidFill>
                  <a:schemeClr val="tx1"/>
                </a:solidFill>
                <a:effectLst/>
                <a:latin typeface="+mn-lt"/>
                <a:ea typeface="+mn-ea"/>
                <a:cs typeface="+mn-cs"/>
              </a:rPr>
              <a:t>《NATURALTTSSYNTHESISBYCONDITIONINGWAVENETONMELSPECTROGRAM PREDICTIONS》</a:t>
            </a: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对</a:t>
            </a:r>
            <a:r>
              <a:rPr lang="en-US" altLang="zh-CN" sz="1200" b="0" i="0" kern="1200" dirty="0" err="1">
                <a:solidFill>
                  <a:schemeClr val="tx1"/>
                </a:solidFill>
                <a:effectLst/>
                <a:latin typeface="+mn-lt"/>
                <a:ea typeface="+mn-ea"/>
                <a:cs typeface="+mn-cs"/>
              </a:rPr>
              <a:t>tacotron</a:t>
            </a:r>
            <a:r>
              <a:rPr lang="zh-CN" altLang="en-US" sz="1200" b="0" i="0" kern="1200" dirty="0">
                <a:solidFill>
                  <a:schemeClr val="tx1"/>
                </a:solidFill>
                <a:effectLst/>
                <a:latin typeface="+mn-lt"/>
                <a:ea typeface="+mn-ea"/>
                <a:cs typeface="+mn-cs"/>
              </a:rPr>
              <a:t>前端进行优化，声码器采用了</a:t>
            </a:r>
            <a:r>
              <a:rPr lang="en-US" altLang="zh-CN" sz="1200" b="0" i="0" kern="1200" dirty="0">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，使得合成的语音效果更佳流畅</a:t>
            </a: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30</a:t>
            </a:fld>
            <a:endParaRPr lang="zh-CN" altLang="en-US"/>
          </a:p>
        </p:txBody>
      </p:sp>
    </p:spTree>
    <p:extLst>
      <p:ext uri="{BB962C8B-B14F-4D97-AF65-F5344CB8AC3E}">
        <p14:creationId xmlns:p14="http://schemas.microsoft.com/office/powerpoint/2010/main" val="170978604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kern="1200" dirty="0">
                <a:solidFill>
                  <a:schemeClr val="tx1"/>
                </a:solidFill>
                <a:effectLst/>
                <a:latin typeface="+mn-lt"/>
                <a:ea typeface="+mn-ea"/>
                <a:cs typeface="+mn-cs"/>
              </a:rPr>
              <a:t>a. </a:t>
            </a:r>
            <a:r>
              <a:rPr lang="zh-CN" altLang="en-US" sz="1200" b="0" i="0" kern="1200" dirty="0">
                <a:solidFill>
                  <a:schemeClr val="tx1"/>
                </a:solidFill>
                <a:effectLst/>
                <a:latin typeface="+mn-lt"/>
                <a:ea typeface="+mn-ea"/>
                <a:cs typeface="+mn-cs"/>
              </a:rPr>
              <a:t>一个引入注意力机制（</a:t>
            </a:r>
            <a:r>
              <a:rPr lang="en-US" altLang="zh-CN" sz="1200" b="0" i="0" kern="1200" dirty="0">
                <a:solidFill>
                  <a:schemeClr val="tx1"/>
                </a:solidFill>
                <a:effectLst/>
                <a:latin typeface="+mn-lt"/>
                <a:ea typeface="+mn-ea"/>
                <a:cs typeface="+mn-cs"/>
              </a:rPr>
              <a:t>attention</a:t>
            </a:r>
            <a:r>
              <a:rPr lang="zh-CN" altLang="en-US" sz="1200" b="0" i="0" kern="1200" dirty="0">
                <a:solidFill>
                  <a:schemeClr val="tx1"/>
                </a:solidFill>
                <a:effectLst/>
                <a:latin typeface="+mn-lt"/>
                <a:ea typeface="+mn-ea"/>
                <a:cs typeface="+mn-cs"/>
              </a:rPr>
              <a:t>）的基于循环</a:t>
            </a:r>
            <a:r>
              <a:rPr lang="en-US" altLang="zh-CN" sz="1200" b="0" i="0" kern="1200" dirty="0">
                <a:solidFill>
                  <a:schemeClr val="tx1"/>
                </a:solidFill>
                <a:effectLst/>
                <a:latin typeface="+mn-lt"/>
                <a:ea typeface="+mn-ea"/>
                <a:cs typeface="+mn-cs"/>
              </a:rPr>
              <a:t>seq2seq</a:t>
            </a:r>
            <a:r>
              <a:rPr lang="zh-CN" altLang="en-US" sz="1200" b="0" i="0" kern="1200" dirty="0">
                <a:solidFill>
                  <a:schemeClr val="tx1"/>
                </a:solidFill>
                <a:effectLst/>
                <a:latin typeface="+mn-lt"/>
                <a:ea typeface="+mn-ea"/>
                <a:cs typeface="+mn-cs"/>
              </a:rPr>
              <a:t>的特征预测网络，用于从输入的字符序列预测梅尔频谱的帧序列；</a:t>
            </a:r>
          </a:p>
          <a:p>
            <a:r>
              <a:rPr lang="en-US" altLang="zh-CN" sz="1200" b="0" i="0" kern="1200" dirty="0">
                <a:solidFill>
                  <a:schemeClr val="tx1"/>
                </a:solidFill>
                <a:effectLst/>
                <a:latin typeface="+mn-lt"/>
                <a:ea typeface="+mn-ea"/>
                <a:cs typeface="+mn-cs"/>
              </a:rPr>
              <a:t>b. </a:t>
            </a:r>
            <a:r>
              <a:rPr lang="zh-CN" altLang="en-US" sz="1200" b="0" i="0" kern="1200" dirty="0">
                <a:solidFill>
                  <a:schemeClr val="tx1"/>
                </a:solidFill>
                <a:effectLst/>
                <a:latin typeface="+mn-lt"/>
                <a:ea typeface="+mn-ea"/>
                <a:cs typeface="+mn-cs"/>
              </a:rPr>
              <a:t>一个</a:t>
            </a:r>
            <a:r>
              <a:rPr lang="en-US" altLang="zh-CN" sz="1200" b="0" i="0" kern="1200" dirty="0" err="1">
                <a:solidFill>
                  <a:schemeClr val="tx1"/>
                </a:solidFill>
                <a:effectLst/>
                <a:latin typeface="+mn-lt"/>
                <a:ea typeface="+mn-ea"/>
                <a:cs typeface="+mn-cs"/>
              </a:rPr>
              <a:t>WaveNet</a:t>
            </a:r>
            <a:r>
              <a:rPr lang="zh-CN" altLang="en-US" sz="1200" b="0" i="0" kern="1200" dirty="0">
                <a:solidFill>
                  <a:schemeClr val="tx1"/>
                </a:solidFill>
                <a:effectLst/>
                <a:latin typeface="+mn-lt"/>
                <a:ea typeface="+mn-ea"/>
                <a:cs typeface="+mn-cs"/>
              </a:rPr>
              <a:t>网络的修订版，用于基于预测的梅尔频谱帧序列来学习产生时域波形样本。</a:t>
            </a:r>
          </a:p>
          <a:p>
            <a:r>
              <a:rPr lang="en-US" altLang="zh-CN" sz="1200" b="0" i="0" kern="1200" dirty="0">
                <a:solidFill>
                  <a:schemeClr val="tx1"/>
                </a:solidFill>
                <a:effectLst/>
                <a:latin typeface="+mn-lt"/>
                <a:ea typeface="+mn-ea"/>
                <a:cs typeface="+mn-cs"/>
              </a:rPr>
              <a:t>c. </a:t>
            </a:r>
            <a:r>
              <a:rPr lang="zh-CN" altLang="en-US" sz="1200" b="0" i="0" kern="1200" dirty="0">
                <a:solidFill>
                  <a:schemeClr val="tx1"/>
                </a:solidFill>
                <a:effectLst/>
                <a:latin typeface="+mn-lt"/>
                <a:ea typeface="+mn-ea"/>
                <a:cs typeface="+mn-cs"/>
              </a:rPr>
              <a:t>连接层：低层次的声学表征</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梅尔频率声谱图</a:t>
            </a: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31</a:t>
            </a:fld>
            <a:endParaRPr lang="zh-CN" altLang="en-US"/>
          </a:p>
        </p:txBody>
      </p:sp>
    </p:spTree>
    <p:extLst>
      <p:ext uri="{BB962C8B-B14F-4D97-AF65-F5344CB8AC3E}">
        <p14:creationId xmlns:p14="http://schemas.microsoft.com/office/powerpoint/2010/main" val="167470662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chemeClr val="accent2"/>
                </a:solidFill>
              </a:rPr>
              <a:t>论文</a:t>
            </a:r>
            <a:r>
              <a:rPr lang="en-US" altLang="zh-CN" sz="1200" dirty="0">
                <a:solidFill>
                  <a:schemeClr val="accent2"/>
                </a:solidFill>
              </a:rPr>
              <a:t>《</a:t>
            </a:r>
            <a:r>
              <a:rPr lang="en-US" altLang="zh-CN" sz="1200" dirty="0" err="1">
                <a:solidFill>
                  <a:schemeClr val="accent2"/>
                </a:solidFill>
              </a:rPr>
              <a:t>ClariNet</a:t>
            </a:r>
            <a:r>
              <a:rPr lang="en-US" altLang="zh-CN" sz="1200" dirty="0">
                <a:solidFill>
                  <a:schemeClr val="accent2"/>
                </a:solidFill>
              </a:rPr>
              <a:t>: </a:t>
            </a:r>
            <a:r>
              <a:rPr lang="en-US" altLang="zh-CN" sz="1200" dirty="0" err="1">
                <a:solidFill>
                  <a:schemeClr val="accent2"/>
                </a:solidFill>
              </a:rPr>
              <a:t>ParallelWaveGenerationin</a:t>
            </a:r>
            <a:r>
              <a:rPr lang="en-US" altLang="zh-CN" sz="1200" dirty="0">
                <a:solidFill>
                  <a:schemeClr val="accent2"/>
                </a:solidFill>
              </a:rPr>
              <a:t> End-to-</a:t>
            </a:r>
            <a:r>
              <a:rPr lang="en-US" altLang="zh-CN" sz="1200" dirty="0" err="1">
                <a:solidFill>
                  <a:schemeClr val="accent2"/>
                </a:solidFill>
              </a:rPr>
              <a:t>EndText</a:t>
            </a:r>
            <a:r>
              <a:rPr lang="en-US" altLang="zh-CN" sz="1200" dirty="0">
                <a:solidFill>
                  <a:schemeClr val="accent2"/>
                </a:solidFill>
              </a:rPr>
              <a:t>-to-Speech》</a:t>
            </a:r>
          </a:p>
          <a:p>
            <a:endParaRPr lang="en-US" altLang="zh-CN" sz="1200" dirty="0">
              <a:solidFill>
                <a:schemeClr val="accent2"/>
              </a:solidFill>
            </a:endParaRPr>
          </a:p>
          <a:p>
            <a:endParaRPr lang="en-US" altLang="zh-CN" sz="1200" dirty="0">
              <a:solidFill>
                <a:schemeClr val="accent2"/>
              </a:solidFill>
            </a:endParaRPr>
          </a:p>
          <a:p>
            <a:endParaRPr lang="en-US" altLang="zh-CN" sz="1200" dirty="0">
              <a:solidFill>
                <a:schemeClr val="accent2"/>
              </a:solidFill>
            </a:endParaRPr>
          </a:p>
          <a:p>
            <a:r>
              <a:rPr lang="en-US" altLang="zh-CN" sz="1200" dirty="0" err="1">
                <a:solidFill>
                  <a:schemeClr val="accent2"/>
                </a:solidFill>
              </a:rPr>
              <a:t>ClariNet</a:t>
            </a:r>
            <a:r>
              <a:rPr lang="en-US" altLang="zh-CN" sz="1200" dirty="0">
                <a:solidFill>
                  <a:schemeClr val="accent2"/>
                </a:solidFill>
              </a:rPr>
              <a:t> </a:t>
            </a:r>
            <a:r>
              <a:rPr lang="zh-CN" altLang="en-US" sz="1200" dirty="0">
                <a:solidFill>
                  <a:schemeClr val="accent2"/>
                </a:solidFill>
              </a:rPr>
              <a:t>（单簧管网络）</a:t>
            </a:r>
            <a:endParaRPr lang="en-US" altLang="zh-CN" sz="1200" dirty="0">
              <a:solidFill>
                <a:schemeClr val="accent2"/>
              </a:solidFill>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此前实际是先将文本转换为频谱（</a:t>
            </a:r>
            <a:r>
              <a:rPr lang="en-US" altLang="zh-CN" sz="1200" b="0" i="0" kern="1200" dirty="0">
                <a:solidFill>
                  <a:schemeClr val="tx1"/>
                </a:solidFill>
                <a:effectLst/>
                <a:latin typeface="+mn-lt"/>
                <a:ea typeface="+mn-ea"/>
                <a:cs typeface="+mn-cs"/>
              </a:rPr>
              <a:t>spectrogram</a:t>
            </a:r>
            <a:r>
              <a:rPr lang="zh-CN" altLang="en-US" sz="1200" b="0" i="0" kern="1200" dirty="0">
                <a:solidFill>
                  <a:schemeClr val="tx1"/>
                </a:solidFill>
                <a:effectLst/>
                <a:latin typeface="+mn-lt"/>
                <a:ea typeface="+mn-ea"/>
                <a:cs typeface="+mn-cs"/>
              </a:rPr>
              <a:t>），然后通过波形生成模型 </a:t>
            </a:r>
            <a:r>
              <a:rPr lang="en-US" altLang="zh-CN" sz="1200" b="0" i="0" kern="1200" dirty="0" err="1">
                <a:solidFill>
                  <a:schemeClr val="tx1"/>
                </a:solidFill>
                <a:effectLst/>
                <a:latin typeface="+mn-lt"/>
                <a:ea typeface="+mn-ea"/>
                <a:cs typeface="+mn-cs"/>
              </a:rPr>
              <a:t>WaveNet</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或者 </a:t>
            </a:r>
            <a:r>
              <a:rPr lang="en-US" altLang="zh-CN" sz="1200" b="0" i="0" kern="1200" dirty="0">
                <a:solidFill>
                  <a:schemeClr val="tx1"/>
                </a:solidFill>
                <a:effectLst/>
                <a:latin typeface="+mn-lt"/>
                <a:ea typeface="+mn-ea"/>
                <a:cs typeface="+mn-cs"/>
              </a:rPr>
              <a:t>Griffin-Lim </a:t>
            </a:r>
            <a:r>
              <a:rPr lang="zh-CN" altLang="en-US" sz="1200" b="0" i="0" kern="1200" dirty="0">
                <a:solidFill>
                  <a:schemeClr val="tx1"/>
                </a:solidFill>
                <a:effectLst/>
                <a:latin typeface="+mn-lt"/>
                <a:ea typeface="+mn-ea"/>
                <a:cs typeface="+mn-cs"/>
              </a:rPr>
              <a:t>算法，将频谱转换成原始波形输出。这种方法由于文本到频谱的模型和 </a:t>
            </a:r>
            <a:r>
              <a:rPr lang="en-US" altLang="zh-CN" sz="1200" b="0" i="0" kern="1200" dirty="0" err="1">
                <a:solidFill>
                  <a:schemeClr val="tx1"/>
                </a:solidFill>
                <a:effectLst/>
                <a:latin typeface="+mn-lt"/>
                <a:ea typeface="+mn-ea"/>
                <a:cs typeface="+mn-cs"/>
              </a:rPr>
              <a:t>WaveNet</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是分别训练优化的，往往导致次优的结果。</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完全打通了从文本到原始音频波形的端到端训练，实现了对整个 </a:t>
            </a:r>
            <a:r>
              <a:rPr lang="en-US" altLang="zh-CN" sz="1200" b="0" i="0" kern="1200" dirty="0">
                <a:solidFill>
                  <a:schemeClr val="tx1"/>
                </a:solidFill>
                <a:effectLst/>
                <a:latin typeface="+mn-lt"/>
                <a:ea typeface="+mn-ea"/>
                <a:cs typeface="+mn-cs"/>
              </a:rPr>
              <a:t>TTS </a:t>
            </a:r>
            <a:r>
              <a:rPr lang="zh-CN" altLang="en-US" sz="1200" b="0" i="0" kern="1200" dirty="0">
                <a:solidFill>
                  <a:schemeClr val="tx1"/>
                </a:solidFill>
                <a:effectLst/>
                <a:latin typeface="+mn-lt"/>
                <a:ea typeface="+mn-ea"/>
                <a:cs typeface="+mn-cs"/>
              </a:rPr>
              <a:t>系统的联合优化，比起分别训练的模型，在语音合成的自然度上有大幅提升。</a:t>
            </a:r>
            <a:endParaRPr lang="en-US" altLang="zh-CN" sz="1200" b="0" i="0" kern="1200" dirty="0">
              <a:solidFill>
                <a:schemeClr val="tx1"/>
              </a:solidFill>
              <a:effectLst/>
              <a:latin typeface="+mn-lt"/>
              <a:ea typeface="+mn-ea"/>
              <a:cs typeface="+mn-cs"/>
            </a:endParaRPr>
          </a:p>
          <a:p>
            <a:r>
              <a:rPr lang="en-US" altLang="zh-CN" sz="1200" b="0" i="0" kern="1200" dirty="0" err="1">
                <a:solidFill>
                  <a:schemeClr val="tx1"/>
                </a:solidFill>
                <a:effectLst/>
                <a:latin typeface="+mn-lt"/>
                <a:ea typeface="+mn-ea"/>
                <a:cs typeface="+mn-cs"/>
              </a:rPr>
              <a:t>ClariNet</a:t>
            </a:r>
            <a:r>
              <a:rPr lang="en-US" altLang="zh-CN" sz="1200" b="0" i="0" kern="1200" dirty="0">
                <a:solidFill>
                  <a:schemeClr val="tx1"/>
                </a:solidFill>
                <a:effectLst/>
                <a:latin typeface="+mn-lt"/>
                <a:ea typeface="+mn-ea"/>
                <a:cs typeface="+mn-cs"/>
              </a:rPr>
              <a:t> </a:t>
            </a:r>
            <a:r>
              <a:rPr lang="zh-CN" altLang="en-US" sz="1200" b="0" i="0" kern="1200" dirty="0">
                <a:solidFill>
                  <a:schemeClr val="tx1"/>
                </a:solidFill>
                <a:effectLst/>
                <a:latin typeface="+mn-lt"/>
                <a:ea typeface="+mn-ea"/>
                <a:cs typeface="+mn-cs"/>
              </a:rPr>
              <a:t>是全卷积模型，训练速度比起基于循环神经网络（</a:t>
            </a:r>
            <a:r>
              <a:rPr lang="en-US" altLang="zh-CN" sz="1200" b="0" i="0" kern="1200" dirty="0">
                <a:solidFill>
                  <a:schemeClr val="tx1"/>
                </a:solidFill>
                <a:effectLst/>
                <a:latin typeface="+mn-lt"/>
                <a:ea typeface="+mn-ea"/>
                <a:cs typeface="+mn-cs"/>
              </a:rPr>
              <a:t>RNN</a:t>
            </a:r>
            <a:r>
              <a:rPr lang="zh-CN" altLang="en-US" sz="1200" b="0" i="0" kern="1200" dirty="0">
                <a:solidFill>
                  <a:schemeClr val="tx1"/>
                </a:solidFill>
                <a:effectLst/>
                <a:latin typeface="+mn-lt"/>
                <a:ea typeface="+mn-ea"/>
                <a:cs typeface="+mn-cs"/>
              </a:rPr>
              <a:t>）的模型要快 </a:t>
            </a:r>
            <a:r>
              <a:rPr lang="en-US" altLang="zh-CN" sz="1200" b="0" i="0" kern="1200" dirty="0">
                <a:solidFill>
                  <a:schemeClr val="tx1"/>
                </a:solidFill>
                <a:effectLst/>
                <a:latin typeface="+mn-lt"/>
                <a:ea typeface="+mn-ea"/>
                <a:cs typeface="+mn-cs"/>
              </a:rPr>
              <a:t>10 </a:t>
            </a:r>
            <a:r>
              <a:rPr lang="zh-CN" altLang="en-US" sz="1200" b="0" i="0" kern="1200" dirty="0">
                <a:solidFill>
                  <a:schemeClr val="tx1"/>
                </a:solidFill>
                <a:effectLst/>
                <a:latin typeface="+mn-lt"/>
                <a:ea typeface="+mn-ea"/>
                <a:cs typeface="+mn-cs"/>
              </a:rPr>
              <a:t>倍以上。</a:t>
            </a: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32</a:t>
            </a:fld>
            <a:endParaRPr lang="zh-CN" altLang="en-US"/>
          </a:p>
        </p:txBody>
      </p:sp>
    </p:spTree>
    <p:extLst>
      <p:ext uri="{BB962C8B-B14F-4D97-AF65-F5344CB8AC3E}">
        <p14:creationId xmlns:p14="http://schemas.microsoft.com/office/powerpoint/2010/main" val="386519412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基于注意力机制（</a:t>
            </a:r>
            <a:r>
              <a:rPr lang="en-US" altLang="zh-CN" sz="1200" b="0" i="0" kern="1200" dirty="0">
                <a:solidFill>
                  <a:schemeClr val="tx1"/>
                </a:solidFill>
                <a:effectLst/>
                <a:latin typeface="+mn-lt"/>
                <a:ea typeface="+mn-ea"/>
                <a:cs typeface="+mn-cs"/>
              </a:rPr>
              <a:t>Attention</a:t>
            </a:r>
            <a:r>
              <a:rPr lang="zh-CN" altLang="en-US" sz="1200" b="0" i="0" kern="1200" dirty="0">
                <a:solidFill>
                  <a:schemeClr val="tx1"/>
                </a:solidFill>
                <a:effectLst/>
                <a:latin typeface="+mn-lt"/>
                <a:ea typeface="+mn-ea"/>
                <a:cs typeface="+mn-cs"/>
              </a:rPr>
              <a:t>）的编码器</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解码器（</a:t>
            </a:r>
            <a:r>
              <a:rPr lang="en-US" altLang="zh-CN" sz="1200" b="0" i="0" kern="1200" dirty="0">
                <a:solidFill>
                  <a:schemeClr val="tx1"/>
                </a:solidFill>
                <a:effectLst/>
                <a:latin typeface="+mn-lt"/>
                <a:ea typeface="+mn-ea"/>
                <a:cs typeface="+mn-cs"/>
              </a:rPr>
              <a:t>Encoder-Decoder</a:t>
            </a:r>
            <a:r>
              <a:rPr lang="zh-CN" altLang="en-US" sz="1200" b="0" i="0" kern="1200" dirty="0">
                <a:solidFill>
                  <a:schemeClr val="tx1"/>
                </a:solidFill>
                <a:effectLst/>
                <a:latin typeface="+mn-lt"/>
                <a:ea typeface="+mn-ea"/>
                <a:cs typeface="+mn-cs"/>
              </a:rPr>
              <a:t>）模块来学习文本字符与频谱帧之间的对齐关系。解码器的隐状态（</a:t>
            </a:r>
            <a:r>
              <a:rPr lang="en-US" altLang="zh-CN" sz="1200" b="0" i="0" kern="1200" dirty="0">
                <a:solidFill>
                  <a:schemeClr val="tx1"/>
                </a:solidFill>
                <a:effectLst/>
                <a:latin typeface="+mn-lt"/>
                <a:ea typeface="+mn-ea"/>
                <a:cs typeface="+mn-cs"/>
              </a:rPr>
              <a:t>hidden states</a:t>
            </a:r>
            <a:r>
              <a:rPr lang="zh-CN" altLang="en-US" sz="1200" b="0" i="0" kern="1200" dirty="0">
                <a:solidFill>
                  <a:schemeClr val="tx1"/>
                </a:solidFill>
                <a:effectLst/>
                <a:latin typeface="+mn-lt"/>
                <a:ea typeface="+mn-ea"/>
                <a:cs typeface="+mn-cs"/>
              </a:rPr>
              <a:t>）被送给 </a:t>
            </a:r>
            <a:r>
              <a:rPr lang="en-US" altLang="zh-CN" sz="1200" b="0" i="0" kern="1200" dirty="0">
                <a:solidFill>
                  <a:schemeClr val="tx1"/>
                </a:solidFill>
                <a:effectLst/>
                <a:latin typeface="+mn-lt"/>
                <a:ea typeface="+mn-ea"/>
                <a:cs typeface="+mn-cs"/>
              </a:rPr>
              <a:t>Bridge-net</a:t>
            </a:r>
            <a:r>
              <a:rPr lang="zh-CN" altLang="en-US" sz="1200" b="0" i="0" kern="1200" dirty="0">
                <a:solidFill>
                  <a:schemeClr val="tx1"/>
                </a:solidFill>
                <a:effectLst/>
                <a:latin typeface="+mn-lt"/>
                <a:ea typeface="+mn-ea"/>
                <a:cs typeface="+mn-cs"/>
              </a:rPr>
              <a:t>来进行时序信息处理和升采样（</a:t>
            </a:r>
            <a:r>
              <a:rPr lang="en-US" altLang="zh-CN" sz="1200" b="0" i="0" kern="1200" dirty="0" err="1">
                <a:solidFill>
                  <a:schemeClr val="tx1"/>
                </a:solidFill>
                <a:effectLst/>
                <a:latin typeface="+mn-lt"/>
                <a:ea typeface="+mn-ea"/>
                <a:cs typeface="+mn-cs"/>
              </a:rPr>
              <a:t>upsample</a:t>
            </a:r>
            <a:r>
              <a:rPr lang="zh-CN" altLang="en-US" sz="1200" b="0" i="0" kern="1200" dirty="0">
                <a:solidFill>
                  <a:schemeClr val="tx1"/>
                </a:solidFill>
                <a:effectLst/>
                <a:latin typeface="+mn-lt"/>
                <a:ea typeface="+mn-ea"/>
                <a:cs typeface="+mn-cs"/>
              </a:rPr>
              <a:t>）。最终 </a:t>
            </a:r>
            <a:r>
              <a:rPr lang="en-US" altLang="zh-CN" sz="1200" b="0" i="0" kern="1200" dirty="0">
                <a:solidFill>
                  <a:schemeClr val="tx1"/>
                </a:solidFill>
                <a:effectLst/>
                <a:latin typeface="+mn-lt"/>
                <a:ea typeface="+mn-ea"/>
                <a:cs typeface="+mn-cs"/>
              </a:rPr>
              <a:t>Bridge-net </a:t>
            </a:r>
            <a:r>
              <a:rPr lang="zh-CN" altLang="en-US" sz="1200" b="0" i="0" kern="1200" dirty="0">
                <a:solidFill>
                  <a:schemeClr val="tx1"/>
                </a:solidFill>
                <a:effectLst/>
                <a:latin typeface="+mn-lt"/>
                <a:ea typeface="+mn-ea"/>
                <a:cs typeface="+mn-cs"/>
              </a:rPr>
              <a:t>的隐状态被送给音频波形生成模块（</a:t>
            </a:r>
            <a:r>
              <a:rPr lang="en-US" altLang="zh-CN" sz="1200" b="0" i="0" kern="1200" dirty="0">
                <a:solidFill>
                  <a:schemeClr val="tx1"/>
                </a:solidFill>
                <a:effectLst/>
                <a:latin typeface="+mn-lt"/>
                <a:ea typeface="+mn-ea"/>
                <a:cs typeface="+mn-cs"/>
              </a:rPr>
              <a:t>Vocoder</a:t>
            </a:r>
            <a:r>
              <a:rPr lang="zh-CN" altLang="en-US" sz="1200" b="0" i="0" kern="1200" dirty="0">
                <a:solidFill>
                  <a:schemeClr val="tx1"/>
                </a:solidFill>
                <a:effectLst/>
                <a:latin typeface="+mn-lt"/>
                <a:ea typeface="+mn-ea"/>
                <a:cs typeface="+mn-cs"/>
              </a:rPr>
              <a:t>），用来最终合成原始音频波形。</a:t>
            </a:r>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33</a:t>
            </a:fld>
            <a:endParaRPr lang="zh-CN" altLang="en-US"/>
          </a:p>
        </p:txBody>
      </p:sp>
    </p:spTree>
    <p:extLst>
      <p:ext uri="{BB962C8B-B14F-4D97-AF65-F5344CB8AC3E}">
        <p14:creationId xmlns:p14="http://schemas.microsoft.com/office/powerpoint/2010/main" val="124270405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34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https://blog.csdn.net/weixin_42137700/article/details/83614634</a:t>
            </a:r>
          </a:p>
          <a:p>
            <a:r>
              <a:rPr lang="zh-CN" altLang="en-US" sz="1200" b="1" i="0" kern="1200" dirty="0">
                <a:solidFill>
                  <a:schemeClr val="tx1"/>
                </a:solidFill>
                <a:effectLst/>
                <a:latin typeface="+mn-lt"/>
                <a:ea typeface="+mn-ea"/>
                <a:cs typeface="+mn-cs"/>
              </a:rPr>
              <a:t>机器人发声</a:t>
            </a:r>
          </a:p>
          <a:p>
            <a:r>
              <a:rPr lang="zh-CN" altLang="en-US" sz="1200" b="0" i="0" kern="1200" dirty="0">
                <a:solidFill>
                  <a:schemeClr val="tx1"/>
                </a:solidFill>
                <a:effectLst/>
                <a:latin typeface="+mn-lt"/>
                <a:ea typeface="+mn-ea"/>
                <a:cs typeface="+mn-cs"/>
              </a:rPr>
              <a:t>在客服机器人、服务机器人等场景中，与语音识别、自然语言处理等模块联动，打通人机交互的闭环。实现高品质的机器人发声，使人机交互更流畅自然。</a:t>
            </a:r>
          </a:p>
          <a:p>
            <a:r>
              <a:rPr lang="zh-CN" altLang="en-US" sz="1200" b="1" i="0" kern="1200" dirty="0">
                <a:solidFill>
                  <a:schemeClr val="tx1"/>
                </a:solidFill>
                <a:effectLst/>
                <a:latin typeface="+mn-lt"/>
                <a:ea typeface="+mn-ea"/>
                <a:cs typeface="+mn-cs"/>
              </a:rPr>
              <a:t>有声读物制作</a:t>
            </a:r>
          </a:p>
          <a:p>
            <a:r>
              <a:rPr lang="zh-CN" altLang="en-US" sz="1200" b="0" i="0" kern="1200" dirty="0">
                <a:solidFill>
                  <a:schemeClr val="tx1"/>
                </a:solidFill>
                <a:effectLst/>
                <a:latin typeface="+mn-lt"/>
                <a:ea typeface="+mn-ea"/>
                <a:cs typeface="+mn-cs"/>
              </a:rPr>
              <a:t>将电子教材、小说等文本材料，以文本文件的形式导入离线语音合成引擎，生成完整的、可重复阅读的有声教材或有声小说等读物，方便用户随时取用。</a:t>
            </a:r>
          </a:p>
          <a:p>
            <a:r>
              <a:rPr lang="zh-CN" altLang="en-US" sz="1200" b="1" i="0" kern="1200" dirty="0">
                <a:solidFill>
                  <a:schemeClr val="tx1"/>
                </a:solidFill>
                <a:effectLst/>
                <a:latin typeface="+mn-lt"/>
                <a:ea typeface="+mn-ea"/>
                <a:cs typeface="+mn-cs"/>
              </a:rPr>
              <a:t>语音播报</a:t>
            </a:r>
          </a:p>
          <a:p>
            <a:r>
              <a:rPr lang="zh-CN" altLang="en-US" sz="1200" b="0" i="0" kern="1200" dirty="0">
                <a:solidFill>
                  <a:schemeClr val="tx1"/>
                </a:solidFill>
                <a:effectLst/>
                <a:latin typeface="+mn-lt"/>
                <a:ea typeface="+mn-ea"/>
                <a:cs typeface="+mn-cs"/>
              </a:rPr>
              <a:t>在语音导航应用、新闻类 </a:t>
            </a:r>
            <a:r>
              <a:rPr lang="en-US" altLang="zh-CN" sz="1200" b="0" i="0" kern="1200" dirty="0">
                <a:solidFill>
                  <a:schemeClr val="tx1"/>
                </a:solidFill>
                <a:effectLst/>
                <a:latin typeface="+mn-lt"/>
                <a:ea typeface="+mn-ea"/>
                <a:cs typeface="+mn-cs"/>
              </a:rPr>
              <a:t>App </a:t>
            </a:r>
            <a:r>
              <a:rPr lang="zh-CN" altLang="en-US" sz="1200" b="0" i="0" kern="1200" dirty="0">
                <a:solidFill>
                  <a:schemeClr val="tx1"/>
                </a:solidFill>
                <a:effectLst/>
                <a:latin typeface="+mn-lt"/>
                <a:ea typeface="+mn-ea"/>
                <a:cs typeface="+mn-cs"/>
              </a:rPr>
              <a:t>中，语音合成可以快速生成高质量的播报音频，方便在用户开车、行走等不方便阅读消息的情况下，利用音频及时获取信息。</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泛娱乐：</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短视频语音合成</a:t>
            </a:r>
          </a:p>
        </p:txBody>
      </p:sp>
      <p:sp>
        <p:nvSpPr>
          <p:cNvPr id="4" name="灯片编号占位符 3"/>
          <p:cNvSpPr>
            <a:spLocks noGrp="1"/>
          </p:cNvSpPr>
          <p:nvPr>
            <p:ph type="sldNum" sz="quarter" idx="5"/>
          </p:nvPr>
        </p:nvSpPr>
        <p:spPr/>
        <p:txBody>
          <a:bodyPr/>
          <a:lstStyle/>
          <a:p>
            <a:fld id="{5FD4487E-253C-4F2A-AD3B-D7DF4058A670}" type="slidenum">
              <a:rPr lang="zh-CN" altLang="en-US" smtClean="0"/>
              <a:t>35</a:t>
            </a:fld>
            <a:endParaRPr lang="zh-CN" altLang="en-US"/>
          </a:p>
        </p:txBody>
      </p:sp>
    </p:spTree>
    <p:extLst>
      <p:ext uri="{BB962C8B-B14F-4D97-AF65-F5344CB8AC3E}">
        <p14:creationId xmlns:p14="http://schemas.microsoft.com/office/powerpoint/2010/main" val="154029543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sz="1200" b="0" i="0" kern="1200" dirty="0">
              <a:solidFill>
                <a:schemeClr val="tx1"/>
              </a:solidFill>
              <a:effectLst/>
              <a:latin typeface="+mn-lt"/>
              <a:ea typeface="+mn-ea"/>
              <a:cs typeface="+mn-cs"/>
            </a:endParaRPr>
          </a:p>
        </p:txBody>
      </p:sp>
      <p:sp>
        <p:nvSpPr>
          <p:cNvPr id="4" name="灯片编号占位符 3"/>
          <p:cNvSpPr>
            <a:spLocks noGrp="1"/>
          </p:cNvSpPr>
          <p:nvPr>
            <p:ph type="sldNum" sz="quarter" idx="5"/>
          </p:nvPr>
        </p:nvSpPr>
        <p:spPr/>
        <p:txBody>
          <a:bodyPr/>
          <a:lstStyle/>
          <a:p>
            <a:fld id="{5FD4487E-253C-4F2A-AD3B-D7DF4058A670}" type="slidenum">
              <a:rPr lang="zh-CN" altLang="en-US" smtClean="0"/>
              <a:t>36</a:t>
            </a:fld>
            <a:endParaRPr lang="zh-CN" altLang="en-US"/>
          </a:p>
        </p:txBody>
      </p:sp>
    </p:spTree>
    <p:extLst>
      <p:ext uri="{BB962C8B-B14F-4D97-AF65-F5344CB8AC3E}">
        <p14:creationId xmlns:p14="http://schemas.microsoft.com/office/powerpoint/2010/main" val="42633029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37</a:t>
            </a:fld>
            <a:endParaRPr lang="zh-CN" altLang="en-US"/>
          </a:p>
        </p:txBody>
      </p:sp>
    </p:spTree>
    <p:extLst>
      <p:ext uri="{BB962C8B-B14F-4D97-AF65-F5344CB8AC3E}">
        <p14:creationId xmlns:p14="http://schemas.microsoft.com/office/powerpoint/2010/main" val="305199130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38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77384000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为什么可以唯一判断：</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kern="1200" dirty="0">
                <a:solidFill>
                  <a:schemeClr val="tx1"/>
                </a:solidFill>
                <a:effectLst/>
                <a:latin typeface="+mn-lt"/>
                <a:ea typeface="+mn-ea"/>
                <a:cs typeface="+mn-cs"/>
              </a:rPr>
              <a:t>1</a:t>
            </a:r>
            <a:r>
              <a:rPr lang="zh-CN" altLang="en-US" sz="1200" b="0" i="0" kern="1200" dirty="0">
                <a:solidFill>
                  <a:schemeClr val="tx1"/>
                </a:solidFill>
                <a:effectLst/>
                <a:latin typeface="+mn-lt"/>
                <a:ea typeface="+mn-ea"/>
                <a:cs typeface="+mn-cs"/>
              </a:rPr>
              <a:t>、声腔的尺寸</a:t>
            </a:r>
            <a:br>
              <a:rPr lang="zh-CN" altLang="en-US" dirty="0"/>
            </a:br>
            <a:r>
              <a:rPr lang="en-US" altLang="zh-CN" sz="1200" b="0" i="0" kern="1200" dirty="0">
                <a:solidFill>
                  <a:schemeClr val="tx1"/>
                </a:solidFill>
                <a:effectLst/>
                <a:latin typeface="+mn-lt"/>
                <a:ea typeface="+mn-ea"/>
                <a:cs typeface="+mn-cs"/>
              </a:rPr>
              <a:t>2 </a:t>
            </a:r>
            <a:r>
              <a:rPr lang="zh-CN" altLang="en-US" sz="1200" b="0" i="0" kern="1200" dirty="0">
                <a:solidFill>
                  <a:schemeClr val="tx1"/>
                </a:solidFill>
                <a:effectLst/>
                <a:latin typeface="+mn-lt"/>
                <a:ea typeface="+mn-ea"/>
                <a:cs typeface="+mn-cs"/>
              </a:rPr>
              <a:t>、发声器官被操纵的方式</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比如声带上的肌肉运动</a:t>
            </a:r>
            <a:r>
              <a:rPr lang="en-US" altLang="zh-CN" sz="1200" b="0" i="0" kern="1200" dirty="0">
                <a:solidFill>
                  <a:schemeClr val="tx1"/>
                </a:solidFill>
                <a:effectLst/>
                <a:latin typeface="+mn-lt"/>
                <a:ea typeface="+mn-ea"/>
                <a:cs typeface="+mn-cs"/>
              </a:rPr>
              <a:t>)</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辨认是对一段未知出处的语音 </a:t>
            </a:r>
            <a:r>
              <a:rPr lang="en-US" altLang="zh-CN" dirty="0"/>
              <a:t>,</a:t>
            </a:r>
            <a:r>
              <a:rPr lang="zh-CN" altLang="en-US" dirty="0"/>
              <a:t>从已有说话人模型集合中找出与之匹配最佳的模型 </a:t>
            </a:r>
            <a:r>
              <a:rPr lang="en-US" altLang="zh-CN" dirty="0"/>
              <a:t>,</a:t>
            </a:r>
            <a:r>
              <a:rPr lang="zh-CN" altLang="en-US" dirty="0"/>
              <a:t>是多选一 问题</a:t>
            </a:r>
            <a:r>
              <a:rPr lang="en-US" altLang="zh-CN" dirty="0"/>
              <a:t>;</a:t>
            </a: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确认是针对未知出处的语音 </a:t>
            </a:r>
            <a:r>
              <a:rPr lang="en-US" altLang="zh-CN" dirty="0"/>
              <a:t>,</a:t>
            </a:r>
            <a:r>
              <a:rPr lang="zh-CN" altLang="en-US" dirty="0"/>
              <a:t>与其声称的说话人模型进行匹配 </a:t>
            </a:r>
            <a:r>
              <a:rPr lang="en-US" altLang="zh-CN" dirty="0"/>
              <a:t>,</a:t>
            </a:r>
            <a:r>
              <a:rPr lang="zh-CN" altLang="en-US" dirty="0"/>
              <a:t>做出“是”或“不是”的判断 </a:t>
            </a:r>
            <a:r>
              <a:rPr lang="en-US" altLang="zh-CN" dirty="0"/>
              <a:t>,</a:t>
            </a:r>
            <a:r>
              <a:rPr lang="zh-CN" altLang="en-US" dirty="0"/>
              <a:t>是二选一 问题。 </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与语音识别</a:t>
            </a:r>
            <a:r>
              <a:rPr lang="zh-CN" altLang="zh-CN" sz="1200" kern="1200" dirty="0">
                <a:solidFill>
                  <a:schemeClr val="tx1"/>
                </a:solidFill>
                <a:effectLst/>
                <a:latin typeface="+mn-lt"/>
                <a:ea typeface="+mn-ea"/>
                <a:cs typeface="+mn-cs"/>
              </a:rPr>
              <a:t>的根本目的，提取的特征、建立的模型是不一样的。</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语音识别的目的是识别语音的内容；声纹识别的目的是识别说话人的身份。</a:t>
            </a:r>
          </a:p>
          <a:p>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39</a:t>
            </a:fld>
            <a:endParaRPr lang="zh-CN" altLang="en-US"/>
          </a:p>
        </p:txBody>
      </p:sp>
    </p:spTree>
    <p:extLst>
      <p:ext uri="{BB962C8B-B14F-4D97-AF65-F5344CB8AC3E}">
        <p14:creationId xmlns:p14="http://schemas.microsoft.com/office/powerpoint/2010/main" val="31164405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latin typeface="微软雅黑"/>
              </a:rPr>
              <a:t>在我们熟悉的微信、</a:t>
            </a:r>
            <a:r>
              <a:rPr lang="en-US" altLang="zh-CN" sz="1200" dirty="0">
                <a:latin typeface="微软雅黑"/>
              </a:rPr>
              <a:t>QQ</a:t>
            </a:r>
            <a:r>
              <a:rPr lang="zh-CN" altLang="en-US" sz="1200" dirty="0">
                <a:latin typeface="微软雅黑"/>
              </a:rPr>
              <a:t>、搜狗输入法等，语音识别技术得到了非常广泛的应用。如声音转文本、语音输入法等。</a:t>
            </a:r>
          </a:p>
          <a:p>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4</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声纹识别系统也是一个典型的模式识别的框</a:t>
            </a:r>
            <a:endParaRPr lang="en-US" altLang="zh-CN" sz="1200" kern="1200" dirty="0">
              <a:solidFill>
                <a:schemeClr val="tx1"/>
              </a:solidFill>
              <a:effectLst/>
              <a:latin typeface="+mn-lt"/>
              <a:ea typeface="+mn-ea"/>
              <a:cs typeface="+mn-cs"/>
            </a:endParaRPr>
          </a:p>
          <a:p>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通过此特征与声纹模型中特征进行相似度计算后得到一个置信度的得分，此置信度得分便是声纹识别产生的结果，它是评判这个身份未知的声音来源与已知声音来源的相似程度。为了让计算机认识一个用户的声纹，需要用户首先提供一段语音，用于模型训练，最后会被映射为用户的声纹模型。</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40</a:t>
            </a:fld>
            <a:endParaRPr lang="zh-CN" altLang="en-US"/>
          </a:p>
        </p:txBody>
      </p:sp>
    </p:spTree>
    <p:extLst>
      <p:ext uri="{BB962C8B-B14F-4D97-AF65-F5344CB8AC3E}">
        <p14:creationId xmlns:p14="http://schemas.microsoft.com/office/powerpoint/2010/main" val="1728877726"/>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41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677460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nSpc>
                <a:spcPct val="150000"/>
              </a:lnSpc>
              <a:spcBef>
                <a:spcPts val="0"/>
              </a:spcBef>
            </a:pPr>
            <a:endParaRPr lang="en-US" altLang="zh-CN" dirty="0"/>
          </a:p>
          <a:p>
            <a:pPr>
              <a:lnSpc>
                <a:spcPct val="150000"/>
              </a:lnSpc>
              <a:spcBef>
                <a:spcPts val="0"/>
              </a:spcBef>
            </a:pPr>
            <a:endParaRPr lang="en-US" altLang="zh-CN" dirty="0"/>
          </a:p>
          <a:p>
            <a:pPr>
              <a:lnSpc>
                <a:spcPct val="150000"/>
              </a:lnSpc>
              <a:spcBef>
                <a:spcPts val="0"/>
              </a:spcBef>
            </a:pPr>
            <a:endParaRPr lang="en-US" altLang="zh-CN" dirty="0"/>
          </a:p>
          <a:p>
            <a:pPr>
              <a:lnSpc>
                <a:spcPct val="150000"/>
              </a:lnSpc>
              <a:spcBef>
                <a:spcPts val="0"/>
              </a:spcBef>
            </a:pPr>
            <a:r>
              <a:rPr lang="zh-CN" altLang="en-US" dirty="0"/>
              <a:t>参考文献</a:t>
            </a:r>
            <a:endParaRPr lang="en-US" altLang="zh-CN" dirty="0"/>
          </a:p>
          <a:p>
            <a:pPr>
              <a:lnSpc>
                <a:spcPct val="150000"/>
              </a:lnSpc>
              <a:spcBef>
                <a:spcPts val="0"/>
              </a:spcBef>
            </a:pPr>
            <a:endParaRPr lang="en-US" altLang="zh-CN" dirty="0"/>
          </a:p>
          <a:p>
            <a:pPr>
              <a:lnSpc>
                <a:spcPct val="150000"/>
              </a:lnSpc>
              <a:spcBef>
                <a:spcPts val="0"/>
              </a:spcBef>
            </a:pPr>
            <a:endParaRPr lang="en-US" altLang="zh-CN" dirty="0"/>
          </a:p>
          <a:p>
            <a:pPr>
              <a:lnSpc>
                <a:spcPct val="150000"/>
              </a:lnSpc>
              <a:spcBef>
                <a:spcPts val="0"/>
              </a:spcBef>
            </a:pPr>
            <a:r>
              <a:rPr lang="zh-CN" altLang="en-US" dirty="0"/>
              <a:t>先使用大量的非目标用户数据训练</a:t>
            </a:r>
            <a:r>
              <a:rPr lang="en-US" altLang="zh-CN" dirty="0"/>
              <a:t>UBM,</a:t>
            </a:r>
            <a:r>
              <a:rPr lang="zh-CN" altLang="en-US" dirty="0"/>
              <a:t>然后使用极大后验概率</a:t>
            </a:r>
            <a:r>
              <a:rPr lang="en-US" altLang="zh-CN" dirty="0"/>
              <a:t>(MAP)</a:t>
            </a:r>
            <a:r>
              <a:rPr lang="zh-CN" altLang="en-US" dirty="0"/>
              <a:t>自适应算法和目标说话人数据来更新局部参数得到对应的</a:t>
            </a:r>
            <a:r>
              <a:rPr lang="en-US" altLang="zh-CN" dirty="0"/>
              <a:t>GMM</a:t>
            </a:r>
            <a:r>
              <a:rPr lang="zh-CN" altLang="en-US" dirty="0"/>
              <a:t>。</a:t>
            </a:r>
            <a:endParaRPr lang="en-US" altLang="zh-CN" sz="1400" dirty="0"/>
          </a:p>
          <a:p>
            <a:pPr>
              <a:lnSpc>
                <a:spcPct val="150000"/>
              </a:lnSpc>
              <a:spcBef>
                <a:spcPts val="0"/>
              </a:spcBef>
            </a:pPr>
            <a:r>
              <a:rPr lang="en-US" altLang="zh-CN" dirty="0"/>
              <a:t>MAP</a:t>
            </a:r>
            <a:r>
              <a:rPr lang="zh-CN" altLang="en-US" dirty="0"/>
              <a:t>自适应算法相当于先进行一轮</a:t>
            </a:r>
            <a:r>
              <a:rPr lang="en-US" altLang="zh-CN" dirty="0"/>
              <a:t>EM</a:t>
            </a:r>
            <a:r>
              <a:rPr lang="zh-CN" altLang="en-US" dirty="0"/>
              <a:t>迭代得到新的参数</a:t>
            </a:r>
            <a:r>
              <a:rPr lang="en-US" altLang="zh-CN" dirty="0"/>
              <a:t>,</a:t>
            </a:r>
            <a:r>
              <a:rPr lang="zh-CN" altLang="en-US" dirty="0"/>
              <a:t>然后将新参数和旧参数整合。</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通用背景模型</a:t>
            </a:r>
            <a:r>
              <a:rPr lang="en-US" altLang="zh-CN" sz="1200" b="0" i="0" kern="1200" dirty="0">
                <a:solidFill>
                  <a:schemeClr val="tx1"/>
                </a:solidFill>
                <a:effectLst/>
                <a:latin typeface="+mn-lt"/>
                <a:ea typeface="+mn-ea"/>
                <a:cs typeface="+mn-cs"/>
              </a:rPr>
              <a:t>UBM</a:t>
            </a:r>
          </a:p>
          <a:p>
            <a:r>
              <a:rPr lang="en-US" altLang="zh-CN" sz="1200" b="0" i="0" kern="1200" dirty="0">
                <a:solidFill>
                  <a:schemeClr val="tx1"/>
                </a:solidFill>
                <a:effectLst/>
                <a:latin typeface="+mn-lt"/>
                <a:ea typeface="+mn-ea"/>
                <a:cs typeface="+mn-cs"/>
              </a:rPr>
              <a:t>UBM,</a:t>
            </a:r>
            <a:r>
              <a:rPr lang="zh-CN" altLang="en-US" sz="1200" b="0" i="0" kern="1200" dirty="0">
                <a:solidFill>
                  <a:schemeClr val="tx1"/>
                </a:solidFill>
                <a:effectLst/>
                <a:latin typeface="+mn-lt"/>
                <a:ea typeface="+mn-ea"/>
                <a:cs typeface="+mn-cs"/>
              </a:rPr>
              <a:t>本质是一个大</a:t>
            </a:r>
            <a:r>
              <a:rPr lang="en-US" altLang="zh-CN" sz="1200" b="0" i="0" kern="1200" dirty="0">
                <a:solidFill>
                  <a:schemeClr val="tx1"/>
                </a:solidFill>
                <a:effectLst/>
                <a:latin typeface="+mn-lt"/>
                <a:ea typeface="+mn-ea"/>
                <a:cs typeface="+mn-cs"/>
              </a:rPr>
              <a:t>GMM</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r>
              <a:rPr lang="zh-CN" altLang="en-US" sz="1200" b="0" i="0" kern="1200" dirty="0">
                <a:solidFill>
                  <a:schemeClr val="tx1"/>
                </a:solidFill>
                <a:effectLst/>
                <a:latin typeface="+mn-lt"/>
                <a:ea typeface="+mn-ea"/>
                <a:cs typeface="+mn-cs"/>
              </a:rPr>
              <a:t>通常训练出来用来表示所有说话人的语音帧的与说话人无关的分布。</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sz="1200" b="0" i="0" kern="1200" dirty="0">
                <a:solidFill>
                  <a:schemeClr val="tx1"/>
                </a:solidFill>
                <a:effectLst/>
                <a:latin typeface="+mn-lt"/>
                <a:ea typeface="+mn-ea"/>
                <a:cs typeface="+mn-cs"/>
              </a:rPr>
              <a:t>GMM-UBM</a:t>
            </a:r>
            <a:r>
              <a:rPr lang="zh-CN" altLang="en-US" sz="1200" b="0" i="0" kern="1200" dirty="0">
                <a:solidFill>
                  <a:schemeClr val="tx1"/>
                </a:solidFill>
                <a:effectLst/>
                <a:latin typeface="+mn-lt"/>
                <a:ea typeface="+mn-ea"/>
                <a:cs typeface="+mn-cs"/>
              </a:rPr>
              <a:t>系统框架，是</a:t>
            </a:r>
            <a:r>
              <a:rPr lang="en-US" altLang="zh-CN" sz="1200" b="0" i="0" kern="1200" dirty="0">
                <a:solidFill>
                  <a:schemeClr val="tx1"/>
                </a:solidFill>
                <a:effectLst/>
                <a:latin typeface="+mn-lt"/>
                <a:ea typeface="+mn-ea"/>
                <a:cs typeface="+mn-cs"/>
              </a:rPr>
              <a:t>GMM</a:t>
            </a:r>
            <a:r>
              <a:rPr lang="zh-CN" altLang="en-US" sz="1200" b="0" i="0" kern="1200" dirty="0">
                <a:solidFill>
                  <a:schemeClr val="tx1"/>
                </a:solidFill>
                <a:effectLst/>
                <a:latin typeface="+mn-lt"/>
                <a:ea typeface="+mn-ea"/>
                <a:cs typeface="+mn-cs"/>
              </a:rPr>
              <a:t>模型的一个推广，是用于解决当前目标说话人数据量不够的问题的一种方式。通过收集其他说话人数据来进行一个预先的训练。通过</a:t>
            </a:r>
            <a:r>
              <a:rPr lang="en-US" altLang="zh-CN" sz="1200" b="0" i="0" kern="1200" dirty="0">
                <a:solidFill>
                  <a:schemeClr val="tx1"/>
                </a:solidFill>
                <a:effectLst/>
                <a:latin typeface="+mn-lt"/>
                <a:ea typeface="+mn-ea"/>
                <a:cs typeface="+mn-cs"/>
              </a:rPr>
              <a:t>MAP</a:t>
            </a:r>
            <a:r>
              <a:rPr lang="zh-CN" altLang="en-US" sz="1200" b="0" i="0" kern="1200" dirty="0">
                <a:solidFill>
                  <a:schemeClr val="tx1"/>
                </a:solidFill>
                <a:effectLst/>
                <a:latin typeface="+mn-lt"/>
                <a:ea typeface="+mn-ea"/>
                <a:cs typeface="+mn-cs"/>
              </a:rPr>
              <a:t>算法的自适应，将预先训练过的模型向目标说话人模型进行微调。这种方式可以大大减少训练所需要的样本量和训练时间</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通过减少训练参数</a:t>
            </a:r>
            <a:r>
              <a:rPr lang="en-US" altLang="zh-C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r>
              <a:rPr lang="en-US" altLang="zh-CN" dirty="0">
                <a:hlinkClick r:id="rId3"/>
              </a:rPr>
              <a:t>https://blog.csdn.net/weixin_38206214/article/details/81084456</a:t>
            </a:r>
            <a:endParaRPr lang="en-US" altLang="zh-CN" dirty="0"/>
          </a:p>
          <a:p>
            <a:r>
              <a:rPr lang="en-US" altLang="zh-CN" dirty="0">
                <a:hlinkClick r:id="rId4"/>
              </a:rPr>
              <a:t>https://www.cnblogs.com/Vanessa-Feng/p/7465352.html</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42</a:t>
            </a:fld>
            <a:endParaRPr lang="zh-CN" altLang="en-US"/>
          </a:p>
        </p:txBody>
      </p:sp>
    </p:spTree>
    <p:extLst>
      <p:ext uri="{BB962C8B-B14F-4D97-AF65-F5344CB8AC3E}">
        <p14:creationId xmlns:p14="http://schemas.microsoft.com/office/powerpoint/2010/main" val="155546692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参考：</a:t>
            </a:r>
            <a:r>
              <a:rPr lang="en-US" altLang="zh-CN" dirty="0"/>
              <a:t>https://max.book118.com/html/2016/0315/37737711.shtm</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43</a:t>
            </a:fld>
            <a:endParaRPr lang="zh-CN" altLang="en-US"/>
          </a:p>
        </p:txBody>
      </p:sp>
    </p:spTree>
    <p:extLst>
      <p:ext uri="{BB962C8B-B14F-4D97-AF65-F5344CB8AC3E}">
        <p14:creationId xmlns:p14="http://schemas.microsoft.com/office/powerpoint/2010/main" val="193803609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hlinkClick r:id="rId3"/>
              </a:rPr>
              <a:t>https://blog.csdn.net/qq_40168949/article/details/89059448</a:t>
            </a:r>
            <a:endParaRPr lang="en-US" altLang="zh-CN" dirty="0">
              <a:hlinkClick r:id="rId4"/>
            </a:endParaRPr>
          </a:p>
          <a:p>
            <a:endParaRPr lang="en-US" altLang="zh-CN" dirty="0">
              <a:hlinkClick r:id="rId4"/>
            </a:endParaRPr>
          </a:p>
          <a:p>
            <a:r>
              <a:rPr lang="en-US" altLang="zh-CN" dirty="0">
                <a:hlinkClick r:id="rId4"/>
              </a:rPr>
              <a:t>https://blog.csdn.net/weixin_38206214/article/details/81084456</a:t>
            </a:r>
            <a:endParaRPr lang="en-US" altLang="zh-CN" dirty="0"/>
          </a:p>
          <a:p>
            <a:r>
              <a:rPr lang="zh-CN" altLang="en-US" sz="1200" b="0" i="0" kern="1200" dirty="0">
                <a:solidFill>
                  <a:schemeClr val="tx1"/>
                </a:solidFill>
                <a:effectLst/>
                <a:latin typeface="+mn-lt"/>
                <a:ea typeface="+mn-ea"/>
                <a:cs typeface="+mn-cs"/>
              </a:rPr>
              <a:t>首先用背景数据训练一个</a:t>
            </a:r>
            <a:r>
              <a:rPr lang="en-US" altLang="zh-CN" sz="1200" b="0" i="0" kern="1200" dirty="0">
                <a:solidFill>
                  <a:schemeClr val="tx1"/>
                </a:solidFill>
                <a:effectLst/>
                <a:latin typeface="+mn-lt"/>
                <a:ea typeface="+mn-ea"/>
                <a:cs typeface="+mn-cs"/>
              </a:rPr>
              <a:t>UBM</a:t>
            </a:r>
            <a:r>
              <a:rPr lang="zh-CN" altLang="en-US" sz="1200" b="0" i="0" kern="1200" dirty="0">
                <a:solidFill>
                  <a:schemeClr val="tx1"/>
                </a:solidFill>
                <a:effectLst/>
                <a:latin typeface="+mn-lt"/>
                <a:ea typeface="+mn-ea"/>
                <a:cs typeface="+mn-cs"/>
              </a:rPr>
              <a:t>模型，然后用目标用户数据对</a:t>
            </a:r>
            <a:r>
              <a:rPr lang="en-US" altLang="zh-CN" sz="1200" b="0" i="0" kern="1200" dirty="0">
                <a:solidFill>
                  <a:schemeClr val="tx1"/>
                </a:solidFill>
                <a:effectLst/>
                <a:latin typeface="+mn-lt"/>
                <a:ea typeface="+mn-ea"/>
                <a:cs typeface="+mn-cs"/>
              </a:rPr>
              <a:t>GMM</a:t>
            </a:r>
            <a:r>
              <a:rPr lang="zh-CN" altLang="en-US" sz="1200" b="0" i="0" kern="1200" dirty="0">
                <a:solidFill>
                  <a:schemeClr val="tx1"/>
                </a:solidFill>
                <a:effectLst/>
                <a:latin typeface="+mn-lt"/>
                <a:ea typeface="+mn-ea"/>
                <a:cs typeface="+mn-cs"/>
              </a:rPr>
              <a:t>模型进行自适应。</a:t>
            </a:r>
            <a:endParaRPr lang="en-US" altLang="zh-CN" dirty="0"/>
          </a:p>
          <a:p>
            <a:endParaRPr lang="en-US" altLang="zh-CN" dirty="0"/>
          </a:p>
          <a:p>
            <a:r>
              <a:rPr lang="zh-CN" altLang="en-US" sz="1200" b="0" i="0" kern="1200" dirty="0">
                <a:solidFill>
                  <a:schemeClr val="tx1"/>
                </a:solidFill>
                <a:effectLst/>
                <a:latin typeface="+mn-lt"/>
                <a:ea typeface="+mn-ea"/>
                <a:cs typeface="+mn-cs"/>
              </a:rPr>
              <a:t>用其他用户的数据来进行“预训练”，减少对真正目标用户的训练时间和参数调整。</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44</a:t>
            </a:fld>
            <a:endParaRPr lang="zh-CN" altLang="en-US"/>
          </a:p>
        </p:txBody>
      </p:sp>
    </p:spTree>
    <p:extLst>
      <p:ext uri="{BB962C8B-B14F-4D97-AF65-F5344CB8AC3E}">
        <p14:creationId xmlns:p14="http://schemas.microsoft.com/office/powerpoint/2010/main" val="371093104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45</a:t>
            </a:fld>
            <a:endParaRPr lang="zh-CN" altLang="en-US"/>
          </a:p>
        </p:txBody>
      </p:sp>
    </p:spTree>
    <p:extLst>
      <p:ext uri="{BB962C8B-B14F-4D97-AF65-F5344CB8AC3E}">
        <p14:creationId xmlns:p14="http://schemas.microsoft.com/office/powerpoint/2010/main" val="27239878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采集高斯超向量之后，送入</a:t>
            </a:r>
            <a:r>
              <a:rPr lang="en-US" altLang="zh-CN" dirty="0" err="1"/>
              <a:t>svm</a:t>
            </a:r>
            <a:r>
              <a:rPr lang="zh-CN" altLang="en-US" dirty="0"/>
              <a:t>分类器，计算得分，设置阀值。</a:t>
            </a:r>
            <a:endParaRPr lang="en-US" altLang="zh-CN" dirty="0"/>
          </a:p>
          <a:p>
            <a:r>
              <a:rPr lang="zh-CN" altLang="en-US" dirty="0"/>
              <a:t>正样例只有一个，其它为负样例</a:t>
            </a:r>
          </a:p>
        </p:txBody>
      </p:sp>
      <p:sp>
        <p:nvSpPr>
          <p:cNvPr id="4" name="灯片编号占位符 3"/>
          <p:cNvSpPr>
            <a:spLocks noGrp="1"/>
          </p:cNvSpPr>
          <p:nvPr>
            <p:ph type="sldNum" sz="quarter" idx="5"/>
          </p:nvPr>
        </p:nvSpPr>
        <p:spPr/>
        <p:txBody>
          <a:bodyPr/>
          <a:lstStyle/>
          <a:p>
            <a:fld id="{5FD4487E-253C-4F2A-AD3B-D7DF4058A670}" type="slidenum">
              <a:rPr lang="zh-CN" altLang="en-US" smtClean="0"/>
              <a:t>46</a:t>
            </a:fld>
            <a:endParaRPr lang="zh-CN" altLang="en-US"/>
          </a:p>
        </p:txBody>
      </p:sp>
    </p:spTree>
    <p:extLst>
      <p:ext uri="{BB962C8B-B14F-4D97-AF65-F5344CB8AC3E}">
        <p14:creationId xmlns:p14="http://schemas.microsoft.com/office/powerpoint/2010/main" val="54869968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《The NIST 2014 Speaker Recognition </a:t>
            </a:r>
            <a:r>
              <a:rPr lang="en-US" altLang="zh-CN" dirty="0" err="1"/>
              <a:t>i</a:t>
            </a:r>
            <a:r>
              <a:rPr lang="en-US" altLang="zh-CN" dirty="0"/>
              <a:t>-Vector Machine Learning Challenge》</a:t>
            </a:r>
          </a:p>
          <a:p>
            <a:endParaRPr lang="en-US" altLang="zh-CN" dirty="0"/>
          </a:p>
          <a:p>
            <a:endParaRPr lang="en-US" altLang="zh-CN" dirty="0"/>
          </a:p>
          <a:p>
            <a:endParaRPr lang="en-US" altLang="zh-CN" dirty="0"/>
          </a:p>
          <a:p>
            <a:r>
              <a:rPr lang="en-US" altLang="zh-CN" dirty="0"/>
              <a:t>Identity-Vector</a:t>
            </a:r>
            <a:r>
              <a:rPr lang="zh-CN" altLang="en-US" dirty="0"/>
              <a:t>：</a:t>
            </a:r>
            <a:endParaRPr lang="en-US" altLang="zh-CN" dirty="0"/>
          </a:p>
          <a:p>
            <a:r>
              <a:rPr lang="zh-CN" altLang="en-US" sz="1200" b="0" i="0" kern="1200" dirty="0">
                <a:solidFill>
                  <a:schemeClr val="tx1"/>
                </a:solidFill>
                <a:effectLst/>
                <a:latin typeface="+mn-lt"/>
                <a:ea typeface="+mn-ea"/>
                <a:cs typeface="+mn-cs"/>
              </a:rPr>
              <a:t>每段语音在这个空间上的映射坐标称作身份向量（</a:t>
            </a:r>
            <a:r>
              <a:rPr lang="en-US" altLang="zh-CN" sz="1200" b="0" i="0" kern="1200" dirty="0">
                <a:solidFill>
                  <a:schemeClr val="tx1"/>
                </a:solidFill>
                <a:effectLst/>
                <a:latin typeface="+mn-lt"/>
                <a:ea typeface="+mn-ea"/>
                <a:cs typeface="+mn-cs"/>
              </a:rPr>
              <a:t>Identity Vector, </a:t>
            </a:r>
            <a:r>
              <a:rPr lang="en-US" altLang="zh-CN" sz="1200" b="0" i="0" kern="1200" dirty="0" err="1">
                <a:solidFill>
                  <a:schemeClr val="tx1"/>
                </a:solidFill>
                <a:effectLst/>
                <a:latin typeface="+mn-lt"/>
                <a:ea typeface="+mn-ea"/>
                <a:cs typeface="+mn-cs"/>
              </a:rPr>
              <a:t>i</a:t>
            </a:r>
            <a:r>
              <a:rPr lang="en-US" altLang="zh-CN" sz="1200" b="0" i="0" kern="1200" dirty="0">
                <a:solidFill>
                  <a:schemeClr val="tx1"/>
                </a:solidFill>
                <a:effectLst/>
                <a:latin typeface="+mn-lt"/>
                <a:ea typeface="+mn-ea"/>
                <a:cs typeface="+mn-cs"/>
              </a:rPr>
              <a:t>-vector</a:t>
            </a:r>
            <a:r>
              <a:rPr lang="zh-CN" altLang="en-US" sz="1200" b="0" i="0" kern="1200" dirty="0">
                <a:solidFill>
                  <a:schemeClr val="tx1"/>
                </a:solidFill>
                <a:effectLst/>
                <a:latin typeface="+mn-lt"/>
                <a:ea typeface="+mn-ea"/>
                <a:cs typeface="+mn-cs"/>
              </a:rPr>
              <a:t>），</a:t>
            </a:r>
            <a:r>
              <a:rPr lang="en-US" altLang="zh-CN" sz="1200" b="0" i="0" kern="1200" dirty="0" err="1">
                <a:solidFill>
                  <a:schemeClr val="tx1"/>
                </a:solidFill>
                <a:effectLst/>
                <a:latin typeface="+mn-lt"/>
                <a:ea typeface="+mn-ea"/>
                <a:cs typeface="+mn-cs"/>
              </a:rPr>
              <a:t>i</a:t>
            </a:r>
            <a:r>
              <a:rPr lang="en-US" altLang="zh-CN" sz="1200" b="0" i="0" kern="1200" dirty="0">
                <a:solidFill>
                  <a:schemeClr val="tx1"/>
                </a:solidFill>
                <a:effectLst/>
                <a:latin typeface="+mn-lt"/>
                <a:ea typeface="+mn-ea"/>
                <a:cs typeface="+mn-cs"/>
              </a:rPr>
              <a:t>-vector</a:t>
            </a:r>
            <a:r>
              <a:rPr lang="zh-CN" altLang="en-US" sz="1200" b="0" i="0" kern="1200" dirty="0">
                <a:solidFill>
                  <a:schemeClr val="tx1"/>
                </a:solidFill>
                <a:effectLst/>
                <a:latin typeface="+mn-lt"/>
                <a:ea typeface="+mn-ea"/>
                <a:cs typeface="+mn-cs"/>
              </a:rPr>
              <a:t>向量通常维度也不会太高，一般在</a:t>
            </a:r>
            <a:r>
              <a:rPr lang="en-US" altLang="zh-CN" sz="1200" b="0" i="0" kern="1200" dirty="0">
                <a:solidFill>
                  <a:schemeClr val="tx1"/>
                </a:solidFill>
                <a:effectLst/>
                <a:latin typeface="+mn-lt"/>
                <a:ea typeface="+mn-ea"/>
                <a:cs typeface="+mn-cs"/>
              </a:rPr>
              <a:t>400-600</a:t>
            </a:r>
            <a:r>
              <a:rPr lang="zh-CN" altLang="en-US" sz="1200" b="0" i="0" kern="1200" dirty="0">
                <a:solidFill>
                  <a:schemeClr val="tx1"/>
                </a:solidFill>
                <a:effectLst/>
                <a:latin typeface="+mn-lt"/>
                <a:ea typeface="+mn-ea"/>
                <a:cs typeface="+mn-cs"/>
              </a:rPr>
              <a:t>左右。</a:t>
            </a:r>
            <a:endParaRPr lang="en-US" altLang="zh-CN" sz="1200" b="0" i="0" kern="1200" dirty="0">
              <a:solidFill>
                <a:schemeClr val="tx1"/>
              </a:solidFill>
              <a:effectLst/>
              <a:latin typeface="+mn-lt"/>
              <a:ea typeface="+mn-ea"/>
              <a:cs typeface="+mn-cs"/>
            </a:endParaRPr>
          </a:p>
          <a:p>
            <a:endParaRPr lang="en-US" altLang="zh-CN"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I-Vector</a:t>
            </a:r>
            <a:r>
              <a:rPr lang="zh-CN" altLang="zh-CN" sz="1200" kern="1200" dirty="0">
                <a:solidFill>
                  <a:schemeClr val="tx1"/>
                </a:solidFill>
                <a:effectLst/>
                <a:latin typeface="+mn-lt"/>
                <a:ea typeface="+mn-ea"/>
                <a:cs typeface="+mn-cs"/>
              </a:rPr>
              <a:t>模型中，采用全局差异空间</a:t>
            </a:r>
            <a:r>
              <a:rPr lang="en-US" altLang="zh-CN" sz="1200" kern="1200" dirty="0">
                <a:solidFill>
                  <a:schemeClr val="tx1"/>
                </a:solidFill>
                <a:effectLst/>
                <a:latin typeface="+mn-lt"/>
                <a:ea typeface="+mn-ea"/>
                <a:cs typeface="+mn-cs"/>
              </a:rPr>
              <a:t>(Total Variability Space</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T)</a:t>
            </a:r>
            <a:r>
              <a:rPr lang="zh-CN" altLang="zh-CN" sz="1200" kern="1200" dirty="0">
                <a:solidFill>
                  <a:schemeClr val="tx1"/>
                </a:solidFill>
                <a:effectLst/>
                <a:latin typeface="+mn-lt"/>
                <a:ea typeface="+mn-ea"/>
                <a:cs typeface="+mn-cs"/>
              </a:rPr>
              <a:t>，同时包含了说话人之间的差异和信道之间的差异。</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kern="1200" dirty="0">
                <a:solidFill>
                  <a:schemeClr val="tx1"/>
                </a:solidFill>
                <a:effectLst/>
                <a:latin typeface="+mn-lt"/>
                <a:ea typeface="+mn-ea"/>
                <a:cs typeface="+mn-cs"/>
              </a:rPr>
              <a:t>I-Vector</a:t>
            </a:r>
            <a:r>
              <a:rPr lang="zh-CN" altLang="zh-CN" sz="1200" kern="1200" dirty="0">
                <a:solidFill>
                  <a:schemeClr val="tx1"/>
                </a:solidFill>
                <a:effectLst/>
                <a:latin typeface="+mn-lt"/>
                <a:ea typeface="+mn-ea"/>
                <a:cs typeface="+mn-cs"/>
              </a:rPr>
              <a:t>的建模过程在</a:t>
            </a:r>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均值超矢量中不严格区分说话人的影响和信道的影响。</a:t>
            </a:r>
          </a:p>
          <a:p>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47</a:t>
            </a:fld>
            <a:endParaRPr lang="zh-CN" altLang="en-US"/>
          </a:p>
        </p:txBody>
      </p:sp>
    </p:spTree>
    <p:extLst>
      <p:ext uri="{BB962C8B-B14F-4D97-AF65-F5344CB8AC3E}">
        <p14:creationId xmlns:p14="http://schemas.microsoft.com/office/powerpoint/2010/main" val="35918317"/>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a:p>
            <a:r>
              <a:rPr lang="zh-CN" altLang="en-US" dirty="0"/>
              <a:t>参考： </a:t>
            </a:r>
            <a:r>
              <a:rPr lang="en-US" altLang="zh-CN" dirty="0">
                <a:hlinkClick r:id="rId3"/>
              </a:rPr>
              <a:t>http://www.doc88.com/p-9065669145970.html</a:t>
            </a:r>
            <a:endParaRPr lang="en-US" altLang="zh-CN" dirty="0"/>
          </a:p>
          <a:p>
            <a:r>
              <a:rPr lang="en-US" altLang="zh-CN" dirty="0"/>
              <a:t>CDS </a:t>
            </a:r>
            <a:r>
              <a:rPr lang="zh-CN" altLang="en-US" dirty="0"/>
              <a:t>余弦距离分数</a:t>
            </a:r>
          </a:p>
        </p:txBody>
      </p:sp>
      <p:sp>
        <p:nvSpPr>
          <p:cNvPr id="4" name="灯片编号占位符 3"/>
          <p:cNvSpPr>
            <a:spLocks noGrp="1"/>
          </p:cNvSpPr>
          <p:nvPr>
            <p:ph type="sldNum" sz="quarter" idx="5"/>
          </p:nvPr>
        </p:nvSpPr>
        <p:spPr/>
        <p:txBody>
          <a:bodyPr/>
          <a:lstStyle/>
          <a:p>
            <a:fld id="{5FD4487E-253C-4F2A-AD3B-D7DF4058A670}" type="slidenum">
              <a:rPr lang="zh-CN" altLang="en-US" smtClean="0"/>
              <a:t>48</a:t>
            </a:fld>
            <a:endParaRPr lang="zh-CN" altLang="en-US"/>
          </a:p>
        </p:txBody>
      </p:sp>
    </p:spTree>
    <p:extLst>
      <p:ext uri="{BB962C8B-B14F-4D97-AF65-F5344CB8AC3E}">
        <p14:creationId xmlns:p14="http://schemas.microsoft.com/office/powerpoint/2010/main" val="998020410"/>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使用</a:t>
            </a:r>
            <a:r>
              <a:rPr lang="en-US" altLang="zh-CN" sz="1200" kern="1200" dirty="0">
                <a:solidFill>
                  <a:schemeClr val="tx1"/>
                </a:solidFill>
                <a:effectLst/>
                <a:latin typeface="+mn-lt"/>
                <a:ea typeface="+mn-ea"/>
                <a:cs typeface="+mn-cs"/>
              </a:rPr>
              <a:t>DNN</a:t>
            </a:r>
            <a:r>
              <a:rPr lang="zh-CN" altLang="zh-CN" sz="1200" kern="1200" dirty="0">
                <a:solidFill>
                  <a:schemeClr val="tx1"/>
                </a:solidFill>
                <a:effectLst/>
                <a:latin typeface="+mn-lt"/>
                <a:ea typeface="+mn-ea"/>
                <a:cs typeface="+mn-cs"/>
              </a:rPr>
              <a:t>模型来代替</a:t>
            </a:r>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模型，使用经过域外数据训练后的</a:t>
            </a:r>
            <a:r>
              <a:rPr lang="en-US" altLang="zh-CN" sz="1200" kern="1200" dirty="0">
                <a:solidFill>
                  <a:schemeClr val="tx1"/>
                </a:solidFill>
                <a:effectLst/>
                <a:latin typeface="+mn-lt"/>
                <a:ea typeface="+mn-ea"/>
                <a:cs typeface="+mn-cs"/>
              </a:rPr>
              <a:t>DNN</a:t>
            </a:r>
            <a:r>
              <a:rPr lang="zh-CN" altLang="zh-CN" sz="1200" kern="1200" dirty="0">
                <a:solidFill>
                  <a:schemeClr val="tx1"/>
                </a:solidFill>
                <a:effectLst/>
                <a:latin typeface="+mn-lt"/>
                <a:ea typeface="+mn-ea"/>
                <a:cs typeface="+mn-cs"/>
              </a:rPr>
              <a:t>收集统计信息，可以显著提高识别性能</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49</a:t>
            </a:fld>
            <a:endParaRPr lang="zh-CN" altLang="en-US"/>
          </a:p>
        </p:txBody>
      </p:sp>
    </p:spTree>
    <p:extLst>
      <p:ext uri="{BB962C8B-B14F-4D97-AF65-F5344CB8AC3E}">
        <p14:creationId xmlns:p14="http://schemas.microsoft.com/office/powerpoint/2010/main" val="25021294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其中，最关键的部分就是声学模型、语言模型部分，本节主要对声学模型进行了讲解，</a:t>
            </a:r>
            <a:endParaRPr lang="zh-CN" altLang="en-US" dirty="0"/>
          </a:p>
        </p:txBody>
      </p:sp>
      <p:sp>
        <p:nvSpPr>
          <p:cNvPr id="4" name="灯片编号占位符 3"/>
          <p:cNvSpPr>
            <a:spLocks noGrp="1"/>
          </p:cNvSpPr>
          <p:nvPr>
            <p:ph type="sldNum" sz="quarter" idx="10"/>
          </p:nvPr>
        </p:nvSpPr>
        <p:spPr/>
        <p:txBody>
          <a:bodyPr/>
          <a:lstStyle/>
          <a:p>
            <a:pPr>
              <a:defRPr/>
            </a:pPr>
            <a:fld id="{4C65793F-5438-41B3-A91D-F614E83A24DC}" type="slidenum">
              <a:rPr lang="zh-CN" altLang="en-US" smtClean="0"/>
              <a:t>5</a:t>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a:solidFill>
                  <a:schemeClr val="tx1"/>
                </a:solidFill>
                <a:effectLst/>
                <a:latin typeface="+mn-lt"/>
                <a:ea typeface="+mn-ea"/>
                <a:cs typeface="+mn-cs"/>
              </a:rPr>
              <a:t>基于</a:t>
            </a:r>
            <a:r>
              <a:rPr lang="en-US" altLang="zh-CN" sz="1200" kern="1200" dirty="0">
                <a:solidFill>
                  <a:schemeClr val="tx1"/>
                </a:solidFill>
                <a:effectLst/>
                <a:latin typeface="+mn-lt"/>
                <a:ea typeface="+mn-ea"/>
                <a:cs typeface="+mn-cs"/>
              </a:rPr>
              <a:t>CNN</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RNN</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LSTM</a:t>
            </a:r>
            <a:r>
              <a:rPr lang="zh-CN" altLang="zh-CN" sz="1200" kern="1200" dirty="0">
                <a:solidFill>
                  <a:schemeClr val="tx1"/>
                </a:solidFill>
                <a:effectLst/>
                <a:latin typeface="+mn-lt"/>
                <a:ea typeface="+mn-ea"/>
                <a:cs typeface="+mn-cs"/>
              </a:rPr>
              <a:t>等网络结构的声纹模型</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50</a:t>
            </a:fld>
            <a:endParaRPr lang="zh-CN" altLang="en-US"/>
          </a:p>
        </p:txBody>
      </p:sp>
    </p:spTree>
    <p:extLst>
      <p:ext uri="{BB962C8B-B14F-4D97-AF65-F5344CB8AC3E}">
        <p14:creationId xmlns:p14="http://schemas.microsoft.com/office/powerpoint/2010/main" val="261530346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51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0403016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solidFill>
                <a:srgbClr val="333333"/>
              </a:solidFill>
              <a:latin typeface="Robot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solidFill>
                <a:srgbClr val="333333"/>
              </a:solidFill>
              <a:latin typeface="Robot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solidFill>
                <a:srgbClr val="333333"/>
              </a:solidFill>
              <a:latin typeface="Roboto"/>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dirty="0">
              <a:solidFill>
                <a:srgbClr val="333333"/>
              </a:solidFill>
              <a:latin typeface="Roboto"/>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hlinkClick r:id="rId3"/>
              </a:rPr>
              <a:t>https://www.secrss.com/articles/9166</a:t>
            </a:r>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52</a:t>
            </a:fld>
            <a:endParaRPr lang="zh-CN" altLang="en-US"/>
          </a:p>
        </p:txBody>
      </p:sp>
    </p:spTree>
    <p:extLst>
      <p:ext uri="{BB962C8B-B14F-4D97-AF65-F5344CB8AC3E}">
        <p14:creationId xmlns:p14="http://schemas.microsoft.com/office/powerpoint/2010/main" val="79611613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FD4487E-253C-4F2A-AD3B-D7DF4058A670}" type="slidenum">
              <a:rPr lang="zh-CN" altLang="en-US" smtClean="0"/>
              <a:t>53</a:t>
            </a:fld>
            <a:endParaRPr lang="zh-CN" altLang="en-US"/>
          </a:p>
        </p:txBody>
      </p:sp>
    </p:spTree>
    <p:extLst>
      <p:ext uri="{BB962C8B-B14F-4D97-AF65-F5344CB8AC3E}">
        <p14:creationId xmlns:p14="http://schemas.microsoft.com/office/powerpoint/2010/main" val="1381240807"/>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55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4933546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56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20029650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57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61088958"/>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58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88733836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59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42158360"/>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60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0702910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61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952808450"/>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5FD4487E-253C-4F2A-AD3B-D7DF4058A670}"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62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a:t>
            </a:r>
            <a:r>
              <a:rPr lang="zh-CN" altLang="en-US" dirty="0"/>
              <a:t>语音识别技术的研究进展与展望</a:t>
            </a:r>
            <a:r>
              <a:rPr lang="en-US" altLang="zh-CN" dirty="0"/>
              <a:t>》</a:t>
            </a:r>
            <a:r>
              <a:rPr lang="zh-CN" altLang="en-US" dirty="0"/>
              <a:t>这篇文章从总体上回顾整个语音识别发展历程。</a:t>
            </a:r>
            <a:endParaRPr lang="en-US" altLang="zh-CN" dirty="0"/>
          </a:p>
          <a:p>
            <a:endParaRPr lang="en-US" altLang="zh-CN" dirty="0"/>
          </a:p>
          <a:p>
            <a:endParaRPr lang="en-US" altLang="zh-CN" dirty="0"/>
          </a:p>
          <a:p>
            <a:endParaRPr lang="en-US" altLang="zh-CN" dirty="0"/>
          </a:p>
          <a:p>
            <a:r>
              <a:rPr lang="zh-CN" altLang="en-US" dirty="0"/>
              <a:t>默认同学已经学习过了高斯混合模型和隐马尔科夫模型的相关理论知识。这里就直接讲解其在语音识别建模中的具体应用。</a:t>
            </a:r>
            <a:endParaRPr lang="en-US" altLang="zh-CN" dirty="0"/>
          </a:p>
          <a:p>
            <a:endParaRPr lang="en-US" altLang="zh-CN" dirty="0"/>
          </a:p>
          <a:p>
            <a:r>
              <a:rPr lang="zh-CN" altLang="en-US" dirty="0"/>
              <a:t>混合高斯模型（</a:t>
            </a:r>
            <a:r>
              <a:rPr lang="en-US" altLang="zh-CN" dirty="0"/>
              <a:t>Gaussian mixture model</a:t>
            </a:r>
            <a:r>
              <a:rPr lang="zh-CN" altLang="en-US" dirty="0"/>
              <a:t>，</a:t>
            </a:r>
            <a:r>
              <a:rPr lang="en-US" altLang="zh-CN" dirty="0"/>
              <a:t>GMM</a:t>
            </a:r>
            <a:r>
              <a:rPr lang="zh-CN" altLang="en-US" dirty="0"/>
              <a:t>）</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a:solidFill>
                  <a:schemeClr val="tx1"/>
                </a:solidFill>
                <a:effectLst/>
                <a:latin typeface="+mn-lt"/>
                <a:ea typeface="+mn-ea"/>
                <a:cs typeface="+mn-cs"/>
              </a:rPr>
              <a:t>隐马尔科夫模型（</a:t>
            </a:r>
            <a:r>
              <a:rPr lang="en-US" altLang="zh-CN" sz="1200" kern="1200" dirty="0">
                <a:solidFill>
                  <a:schemeClr val="tx1"/>
                </a:solidFill>
                <a:effectLst/>
                <a:latin typeface="+mn-lt"/>
                <a:ea typeface="+mn-ea"/>
                <a:cs typeface="+mn-cs"/>
              </a:rPr>
              <a:t>Hidden Markov model</a:t>
            </a:r>
            <a:r>
              <a:rPr lang="zh-CN" altLang="zh-CN" sz="1200" kern="1200" dirty="0">
                <a:solidFill>
                  <a:schemeClr val="tx1"/>
                </a:solidFill>
                <a:effectLst/>
                <a:latin typeface="+mn-lt"/>
                <a:ea typeface="+mn-ea"/>
                <a:cs typeface="+mn-cs"/>
              </a:rPr>
              <a:t>，</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a:t>
            </a:r>
          </a:p>
          <a:p>
            <a:r>
              <a:rPr lang="en-US" altLang="zh-CN" sz="1200" kern="1200" dirty="0">
                <a:solidFill>
                  <a:schemeClr val="tx1"/>
                </a:solidFill>
                <a:effectLst/>
                <a:latin typeface="+mn-lt"/>
                <a:ea typeface="+mn-ea"/>
                <a:cs typeface="+mn-cs"/>
              </a:rPr>
              <a:t>GMM-HMM</a:t>
            </a:r>
            <a:r>
              <a:rPr lang="zh-CN" altLang="zh-CN" sz="1200" kern="1200" dirty="0">
                <a:solidFill>
                  <a:schemeClr val="tx1"/>
                </a:solidFill>
                <a:effectLst/>
                <a:latin typeface="+mn-lt"/>
                <a:ea typeface="+mn-ea"/>
                <a:cs typeface="+mn-cs"/>
              </a:rPr>
              <a:t>网络在语音识别的发展过程中，曾是最为先进的语音识别系统。</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模型对时序信息进行建模，</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在给定</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的一个状态后，</a:t>
            </a:r>
            <a:r>
              <a:rPr lang="en-US" altLang="zh-CN" sz="1200" kern="1200" dirty="0">
                <a:solidFill>
                  <a:schemeClr val="tx1"/>
                </a:solidFill>
                <a:effectLst/>
                <a:latin typeface="+mn-lt"/>
                <a:ea typeface="+mn-ea"/>
                <a:cs typeface="+mn-cs"/>
              </a:rPr>
              <a:t>GMM</a:t>
            </a:r>
            <a:r>
              <a:rPr lang="zh-CN" altLang="zh-CN" sz="1200" kern="1200" dirty="0">
                <a:solidFill>
                  <a:schemeClr val="tx1"/>
                </a:solidFill>
                <a:effectLst/>
                <a:latin typeface="+mn-lt"/>
                <a:ea typeface="+mn-ea"/>
                <a:cs typeface="+mn-cs"/>
              </a:rPr>
              <a:t>对属于该状态的语音特征向量的概率分布进行建模。整个</a:t>
            </a:r>
            <a:r>
              <a:rPr lang="en-US" altLang="zh-CN" sz="1200" kern="1200" dirty="0">
                <a:solidFill>
                  <a:schemeClr val="tx1"/>
                </a:solidFill>
                <a:effectLst/>
                <a:latin typeface="+mn-lt"/>
                <a:ea typeface="+mn-ea"/>
                <a:cs typeface="+mn-cs"/>
              </a:rPr>
              <a:t>GMM-HMM</a:t>
            </a:r>
            <a:r>
              <a:rPr lang="zh-CN" altLang="zh-CN" sz="1200" kern="1200" dirty="0">
                <a:solidFill>
                  <a:schemeClr val="tx1"/>
                </a:solidFill>
                <a:effectLst/>
                <a:latin typeface="+mn-lt"/>
                <a:ea typeface="+mn-ea"/>
                <a:cs typeface="+mn-cs"/>
              </a:rPr>
              <a:t>网络</a:t>
            </a:r>
            <a:endParaRPr lang="en-US" altLang="zh-CN" sz="1200" kern="1200" dirty="0">
              <a:solidFill>
                <a:schemeClr val="tx1"/>
              </a:solidFill>
              <a:effectLst/>
              <a:latin typeface="+mn-lt"/>
              <a:ea typeface="+mn-ea"/>
              <a:cs typeface="+mn-cs"/>
            </a:endParaRPr>
          </a:p>
          <a:p>
            <a:r>
              <a:rPr lang="zh-CN" altLang="zh-CN" sz="1200" kern="1200" dirty="0">
                <a:solidFill>
                  <a:schemeClr val="tx1"/>
                </a:solidFill>
                <a:effectLst/>
                <a:latin typeface="+mn-lt"/>
                <a:ea typeface="+mn-ea"/>
                <a:cs typeface="+mn-cs"/>
              </a:rPr>
              <a:t>其实主要是为了</a:t>
            </a:r>
            <a:r>
              <a:rPr lang="en-US" altLang="zh-CN" sz="1200" kern="1200" dirty="0">
                <a:solidFill>
                  <a:schemeClr val="tx1"/>
                </a:solidFill>
                <a:effectLst/>
                <a:latin typeface="+mn-lt"/>
                <a:ea typeface="+mn-ea"/>
                <a:cs typeface="+mn-cs"/>
              </a:rPr>
              <a:t>HMM</a:t>
            </a:r>
            <a:r>
              <a:rPr lang="zh-CN" altLang="zh-CN" sz="1200" kern="1200" dirty="0">
                <a:solidFill>
                  <a:schemeClr val="tx1"/>
                </a:solidFill>
                <a:effectLst/>
                <a:latin typeface="+mn-lt"/>
                <a:ea typeface="+mn-ea"/>
                <a:cs typeface="+mn-cs"/>
              </a:rPr>
              <a:t>网络服务的，比如把一系列梅尔频率倒谱系数（</a:t>
            </a:r>
            <a:r>
              <a:rPr lang="en-US" altLang="zh-CN" sz="1200" kern="1200" dirty="0">
                <a:solidFill>
                  <a:schemeClr val="tx1"/>
                </a:solidFill>
                <a:effectLst/>
                <a:latin typeface="+mn-lt"/>
                <a:ea typeface="+mn-ea"/>
                <a:cs typeface="+mn-cs"/>
              </a:rPr>
              <a:t>MFCC</a:t>
            </a:r>
            <a:r>
              <a:rPr lang="zh-CN" altLang="zh-CN" sz="1200" kern="1200" dirty="0">
                <a:solidFill>
                  <a:schemeClr val="tx1"/>
                </a:solidFill>
                <a:effectLst/>
                <a:latin typeface="+mn-lt"/>
                <a:ea typeface="+mn-ea"/>
                <a:cs typeface="+mn-cs"/>
              </a:rPr>
              <a:t>）特征正确的识别成对应</a:t>
            </a:r>
            <a:r>
              <a:rPr lang="en-US" altLang="zh-CN" sz="1200" kern="1200" dirty="0">
                <a:solidFill>
                  <a:schemeClr val="tx1"/>
                </a:solidFill>
                <a:effectLst/>
                <a:latin typeface="+mn-lt"/>
                <a:ea typeface="+mn-ea"/>
                <a:cs typeface="+mn-cs"/>
              </a:rPr>
              <a:t>HMM state </a:t>
            </a:r>
            <a:r>
              <a:rPr lang="zh-CN" altLang="zh-CN" sz="1200" kern="1200" dirty="0">
                <a:solidFill>
                  <a:schemeClr val="tx1"/>
                </a:solidFill>
                <a:effectLst/>
                <a:latin typeface="+mn-lt"/>
                <a:ea typeface="+mn-ea"/>
                <a:cs typeface="+mn-cs"/>
              </a:rPr>
              <a:t>系列。</a:t>
            </a:r>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C65793F-5438-41B3-A91D-F614E83A24DC}"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69671596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www.1ppt.com/sucai/" TargetMode="External"/><Relationship Id="rId2" Type="http://schemas.openxmlformats.org/officeDocument/2006/relationships/image" Target="../media/image3.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29A5D51E-2833-49C1-AD07-529D50495A3D}"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secHead" preserve="1">
  <p:cSld name="节标题">
    <p:bg>
      <p:bgRef idx="1001">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1583499" y="3861048"/>
            <a:ext cx="9144000" cy="1066800"/>
          </a:xfrm>
        </p:spPr>
        <p:txBody>
          <a:bodyPr anchor="t" anchorCtr="0"/>
          <a:lstStyle>
            <a:lvl1pPr algn="r">
              <a:buNone/>
              <a:defRPr sz="3200" b="0" cap="none" baseline="0"/>
            </a:lvl1pPr>
          </a:lstStyle>
          <a:p>
            <a:r>
              <a:rPr kumimoji="0" lang="zh-CN" altLang="en-US"/>
              <a:t>单击此处编辑母版标题样式</a:t>
            </a:r>
            <a:endParaRPr kumimoji="0" lang="en-US"/>
          </a:p>
        </p:txBody>
      </p:sp>
      <p:sp>
        <p:nvSpPr>
          <p:cNvPr id="3" name="文本占位符 2"/>
          <p:cNvSpPr>
            <a:spLocks noGrp="1"/>
          </p:cNvSpPr>
          <p:nvPr>
            <p:ph type="body" idx="1"/>
          </p:nvPr>
        </p:nvSpPr>
        <p:spPr>
          <a:xfrm>
            <a:off x="1727200" y="4267200"/>
            <a:ext cx="9042400" cy="1143000"/>
          </a:xfrm>
        </p:spPr>
        <p:txBody>
          <a:bodyPr anchor="t" anchorCtr="0"/>
          <a:lstStyle>
            <a:lvl1pPr marL="0" indent="0" algn="r">
              <a:buNone/>
              <a:defRPr sz="2000">
                <a:solidFill>
                  <a:schemeClr val="tx1">
                    <a:tint val="75000"/>
                  </a:schemeClr>
                </a:solidFill>
              </a:defRPr>
            </a:lvl1pPr>
            <a:lvl2pPr>
              <a:buNone/>
              <a:defRPr sz="1800">
                <a:solidFill>
                  <a:schemeClr val="tx1">
                    <a:tint val="75000"/>
                  </a:schemeClr>
                </a:solidFill>
              </a:defRPr>
            </a:lvl2pPr>
            <a:lvl3pPr>
              <a:buNone/>
              <a:defRPr sz="1600">
                <a:solidFill>
                  <a:schemeClr val="tx1">
                    <a:tint val="75000"/>
                  </a:schemeClr>
                </a:solidFill>
              </a:defRPr>
            </a:lvl3pPr>
            <a:lvl4pPr>
              <a:buNone/>
              <a:defRPr sz="1400">
                <a:solidFill>
                  <a:schemeClr val="tx1">
                    <a:tint val="75000"/>
                  </a:schemeClr>
                </a:solidFill>
              </a:defRPr>
            </a:lvl4pPr>
            <a:lvl5pPr>
              <a:buNone/>
              <a:defRPr sz="1400">
                <a:solidFill>
                  <a:schemeClr val="tx1">
                    <a:tint val="75000"/>
                  </a:schemeClr>
                </a:solidFill>
              </a:defRPr>
            </a:lvl5pPr>
          </a:lstStyle>
          <a:p>
            <a:pPr lvl="0" eaLnBrk="1" latinLnBrk="0" hangingPunct="1"/>
            <a:r>
              <a:rPr kumimoji="0" lang="zh-CN" altLang="en-US"/>
              <a:t>单击此处编辑母版文本样式</a:t>
            </a:r>
          </a:p>
        </p:txBody>
      </p:sp>
      <p:sp>
        <p:nvSpPr>
          <p:cNvPr id="4" name="日期占位符 3"/>
          <p:cNvSpPr>
            <a:spLocks noGrp="1"/>
          </p:cNvSpPr>
          <p:nvPr>
            <p:ph type="dt" sz="half" idx="10"/>
          </p:nvPr>
        </p:nvSpPr>
        <p:spPr>
          <a:xfrm>
            <a:off x="8534400" y="6355080"/>
            <a:ext cx="3048000" cy="365760"/>
          </a:xfrm>
        </p:spPr>
        <p:txBody>
          <a:bodyPr/>
          <a:lstStyle/>
          <a:p>
            <a:pPr>
              <a:defRPr/>
            </a:pPr>
            <a:fld id="{1F22CAA9-D555-4637-A0E7-ADAFB05985CC}" type="datetime1">
              <a:rPr lang="zh-CN" altLang="en-US" smtClean="0"/>
              <a:t>2019/5/19</a:t>
            </a:fld>
            <a:endParaRPr lang="zh-CN" altLang="en-US"/>
          </a:p>
        </p:txBody>
      </p:sp>
      <p:sp>
        <p:nvSpPr>
          <p:cNvPr id="5" name="页脚占位符 4"/>
          <p:cNvSpPr>
            <a:spLocks noGrp="1"/>
          </p:cNvSpPr>
          <p:nvPr>
            <p:ph type="ftr" sz="quarter" idx="11"/>
          </p:nvPr>
        </p:nvSpPr>
        <p:spPr>
          <a:xfrm>
            <a:off x="3864864" y="6355080"/>
            <a:ext cx="4632960" cy="365760"/>
          </a:xfrm>
        </p:spPr>
        <p:txBody>
          <a:bodyPr/>
          <a:lstStyle/>
          <a:p>
            <a:pPr>
              <a:defRPr/>
            </a:pPr>
            <a:endParaRPr lang="zh-CN" altLang="en-US"/>
          </a:p>
        </p:txBody>
      </p:sp>
      <p:sp>
        <p:nvSpPr>
          <p:cNvPr id="6" name="灯片编号占位符 5"/>
          <p:cNvSpPr>
            <a:spLocks noGrp="1"/>
          </p:cNvSpPr>
          <p:nvPr>
            <p:ph type="sldNum" sz="quarter" idx="12"/>
          </p:nvPr>
        </p:nvSpPr>
        <p:spPr>
          <a:xfrm>
            <a:off x="1426464" y="6355080"/>
            <a:ext cx="2027936" cy="365760"/>
          </a:xfrm>
        </p:spPr>
        <p:txBody>
          <a:bodyPr/>
          <a:lstStyle/>
          <a:p>
            <a:pPr>
              <a:defRPr/>
            </a:pPr>
            <a:fld id="{D20C60E5-BE9C-42B3-BC00-1ED17C22C58A}" type="slidenum">
              <a:rPr lang="zh-CN" altLang="en-US" smtClean="0"/>
              <a:t>‹#›</a:t>
            </a:fld>
            <a:endParaRPr lang="zh-CN" altLang="en-US" dirty="0"/>
          </a:p>
        </p:txBody>
      </p:sp>
      <p:sp>
        <p:nvSpPr>
          <p:cNvPr id="7" name="矩形 6"/>
          <p:cNvSpPr/>
          <p:nvPr/>
        </p:nvSpPr>
        <p:spPr>
          <a:xfrm>
            <a:off x="1103445" y="3789040"/>
            <a:ext cx="97536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8" name="矩形 7"/>
          <p:cNvSpPr/>
          <p:nvPr/>
        </p:nvSpPr>
        <p:spPr>
          <a:xfrm>
            <a:off x="1103445" y="3789040"/>
            <a:ext cx="3048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overrideClrMapping bg1="dk1" tx1="lt1" bg2="dk2" tx2="lt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609600" y="228600"/>
            <a:ext cx="10972800" cy="914400"/>
          </a:xfrm>
        </p:spPr>
        <p:txBody>
          <a:bodyPr/>
          <a:lstStyle/>
          <a:p>
            <a:r>
              <a:rPr kumimoji="0" lang="zh-CN" altLang="en-US"/>
              <a:t>单击此处编辑母版标题样式</a:t>
            </a:r>
            <a:endParaRPr kumimoji="0" lang="en-US"/>
          </a:p>
        </p:txBody>
      </p:sp>
      <p:sp>
        <p:nvSpPr>
          <p:cNvPr id="5" name="日期占位符 4"/>
          <p:cNvSpPr>
            <a:spLocks noGrp="1"/>
          </p:cNvSpPr>
          <p:nvPr>
            <p:ph type="dt" sz="half" idx="10"/>
          </p:nvPr>
        </p:nvSpPr>
        <p:spPr/>
        <p:txBody>
          <a:bodyPr/>
          <a:lstStyle/>
          <a:p>
            <a:pPr>
              <a:defRPr/>
            </a:pPr>
            <a:fld id="{B83EF66C-D4D1-4E69-8E5B-FC5D00FC4587}" type="datetime1">
              <a:rPr lang="zh-CN" altLang="en-US" smtClean="0"/>
              <a:t>2019/5/19</a:t>
            </a:fld>
            <a:endParaRPr lang="zh-CN" altLang="en-US"/>
          </a:p>
        </p:txBody>
      </p:sp>
      <p:sp>
        <p:nvSpPr>
          <p:cNvPr id="6" name="页脚占位符 5"/>
          <p:cNvSpPr>
            <a:spLocks noGrp="1"/>
          </p:cNvSpPr>
          <p:nvPr>
            <p:ph type="ftr" sz="quarter" idx="11"/>
          </p:nvPr>
        </p:nvSpPr>
        <p:spPr/>
        <p:txBody>
          <a:bodyPr/>
          <a:lstStyle/>
          <a:p>
            <a:pPr>
              <a:defRPr/>
            </a:pPr>
            <a:endParaRPr lang="zh-CN" altLang="en-US"/>
          </a:p>
        </p:txBody>
      </p:sp>
      <p:sp>
        <p:nvSpPr>
          <p:cNvPr id="7" name="灯片编号占位符 6"/>
          <p:cNvSpPr>
            <a:spLocks noGrp="1"/>
          </p:cNvSpPr>
          <p:nvPr>
            <p:ph type="sldNum" sz="quarter" idx="12"/>
          </p:nvPr>
        </p:nvSpPr>
        <p:spPr/>
        <p:txBody>
          <a:bodyPr/>
          <a:lstStyle/>
          <a:p>
            <a:pPr>
              <a:defRPr/>
            </a:pPr>
            <a:fld id="{51FD954E-C6E5-46D9-8AB1-C4D485CE53C4}" type="slidenum">
              <a:rPr lang="zh-CN" altLang="en-US" smtClean="0"/>
              <a:t>‹#›</a:t>
            </a:fld>
            <a:endParaRPr lang="zh-CN" altLang="en-US"/>
          </a:p>
        </p:txBody>
      </p:sp>
      <p:sp>
        <p:nvSpPr>
          <p:cNvPr id="9" name="内容占位符 8"/>
          <p:cNvSpPr>
            <a:spLocks noGrp="1"/>
          </p:cNvSpPr>
          <p:nvPr>
            <p:ph sz="quarter" idx="1"/>
          </p:nvPr>
        </p:nvSpPr>
        <p:spPr>
          <a:xfrm>
            <a:off x="609600" y="1219200"/>
            <a:ext cx="5388864" cy="4937760"/>
          </a:xfrm>
        </p:spPr>
        <p:txBody>
          <a:bodyPr/>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11" name="内容占位符 10"/>
          <p:cNvSpPr>
            <a:spLocks noGrp="1"/>
          </p:cNvSpPr>
          <p:nvPr>
            <p:ph sz="quarter" idx="2"/>
          </p:nvPr>
        </p:nvSpPr>
        <p:spPr>
          <a:xfrm>
            <a:off x="6176264" y="1216152"/>
            <a:ext cx="5388864" cy="4937760"/>
          </a:xfrm>
        </p:spPr>
        <p:txBody>
          <a:bodyPr/>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28600"/>
            <a:ext cx="10972800" cy="914400"/>
          </a:xfrm>
        </p:spPr>
        <p:txBody>
          <a:bodyPr anchor="ctr"/>
          <a:lstStyle>
            <a:lvl1pPr>
              <a:defRPr/>
            </a:lvl1pPr>
          </a:lstStyle>
          <a:p>
            <a:r>
              <a:rPr kumimoji="0" lang="zh-CN" altLang="en-US"/>
              <a:t>单击此处编辑母版标题样式</a:t>
            </a:r>
            <a:endParaRPr kumimoji="0" lang="en-US"/>
          </a:p>
        </p:txBody>
      </p:sp>
      <p:sp>
        <p:nvSpPr>
          <p:cNvPr id="3" name="文本占位符 2"/>
          <p:cNvSpPr>
            <a:spLocks noGrp="1"/>
          </p:cNvSpPr>
          <p:nvPr>
            <p:ph type="body" idx="1"/>
          </p:nvPr>
        </p:nvSpPr>
        <p:spPr>
          <a:xfrm>
            <a:off x="609600" y="1285875"/>
            <a:ext cx="5386917" cy="685800"/>
          </a:xfrm>
          <a:noFill/>
          <a:ln>
            <a:noFill/>
          </a:ln>
        </p:spPr>
        <p:txBody>
          <a:bodyPr lIns="91440" anchor="b" anchorCtr="0">
            <a:noAutofit/>
          </a:bodyPr>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a:t>单击此处编辑母版文本样式</a:t>
            </a:r>
          </a:p>
        </p:txBody>
      </p:sp>
      <p:sp>
        <p:nvSpPr>
          <p:cNvPr id="4" name="文本占位符 3"/>
          <p:cNvSpPr>
            <a:spLocks noGrp="1"/>
          </p:cNvSpPr>
          <p:nvPr>
            <p:ph type="body" sz="half" idx="3"/>
          </p:nvPr>
        </p:nvSpPr>
        <p:spPr>
          <a:xfrm>
            <a:off x="6197601" y="1295400"/>
            <a:ext cx="5389033" cy="685800"/>
          </a:xfrm>
          <a:noFill/>
          <a:ln>
            <a:noFill/>
          </a:ln>
        </p:spPr>
        <p:txBody>
          <a:bodyPr lIns="91440" anchor="b" anchorCtr="0"/>
          <a:lstStyle>
            <a:lvl1pPr marL="0" indent="0">
              <a:buNone/>
              <a:defRPr sz="2400" b="1">
                <a:solidFill>
                  <a:schemeClr val="accent2"/>
                </a:solidFill>
              </a:defRPr>
            </a:lvl1pPr>
            <a:lvl2pPr>
              <a:buNone/>
              <a:defRPr sz="2000" b="1"/>
            </a:lvl2pPr>
            <a:lvl3pPr>
              <a:buNone/>
              <a:defRPr sz="1800" b="1"/>
            </a:lvl3pPr>
            <a:lvl4pPr>
              <a:buNone/>
              <a:defRPr sz="1600" b="1"/>
            </a:lvl4pPr>
            <a:lvl5pPr>
              <a:buNone/>
              <a:defRPr sz="1600" b="1"/>
            </a:lvl5pPr>
          </a:lstStyle>
          <a:p>
            <a:pPr lvl="0" eaLnBrk="1" latinLnBrk="0" hangingPunct="1"/>
            <a:r>
              <a:rPr kumimoji="0" lang="zh-CN" altLang="en-US"/>
              <a:t>单击此处编辑母版文本样式</a:t>
            </a:r>
          </a:p>
        </p:txBody>
      </p:sp>
      <p:sp>
        <p:nvSpPr>
          <p:cNvPr id="7" name="日期占位符 6"/>
          <p:cNvSpPr>
            <a:spLocks noGrp="1"/>
          </p:cNvSpPr>
          <p:nvPr>
            <p:ph type="dt" sz="half" idx="10"/>
          </p:nvPr>
        </p:nvSpPr>
        <p:spPr/>
        <p:txBody>
          <a:bodyPr/>
          <a:lstStyle/>
          <a:p>
            <a:pPr>
              <a:defRPr/>
            </a:pPr>
            <a:fld id="{5ED6EC4F-EB8E-43DA-A43D-D0261FB000D6}" type="datetime1">
              <a:rPr lang="zh-CN" altLang="en-US" smtClean="0"/>
              <a:t>2019/5/19</a:t>
            </a:fld>
            <a:endParaRPr lang="zh-CN" altLang="en-US"/>
          </a:p>
        </p:txBody>
      </p:sp>
      <p:sp>
        <p:nvSpPr>
          <p:cNvPr id="8" name="页脚占位符 7"/>
          <p:cNvSpPr>
            <a:spLocks noGrp="1"/>
          </p:cNvSpPr>
          <p:nvPr>
            <p:ph type="ftr" sz="quarter" idx="11"/>
          </p:nvPr>
        </p:nvSpPr>
        <p:spPr/>
        <p:txBody>
          <a:bodyPr/>
          <a:lstStyle/>
          <a:p>
            <a:pPr>
              <a:defRPr/>
            </a:pPr>
            <a:endParaRPr lang="zh-CN" altLang="en-US"/>
          </a:p>
        </p:txBody>
      </p:sp>
      <p:sp>
        <p:nvSpPr>
          <p:cNvPr id="9" name="灯片编号占位符 8"/>
          <p:cNvSpPr>
            <a:spLocks noGrp="1"/>
          </p:cNvSpPr>
          <p:nvPr>
            <p:ph type="sldNum" sz="quarter" idx="12"/>
          </p:nvPr>
        </p:nvSpPr>
        <p:spPr/>
        <p:txBody>
          <a:bodyPr/>
          <a:lstStyle/>
          <a:p>
            <a:pPr>
              <a:defRPr/>
            </a:pPr>
            <a:fld id="{38CE3FC7-9726-4829-87E3-21C7DC38C2A3}" type="slidenum">
              <a:rPr lang="zh-CN" altLang="en-US" smtClean="0"/>
              <a:t>‹#›</a:t>
            </a:fld>
            <a:endParaRPr lang="zh-CN" altLang="en-US"/>
          </a:p>
        </p:txBody>
      </p:sp>
      <p:sp>
        <p:nvSpPr>
          <p:cNvPr id="11" name="内容占位符 10"/>
          <p:cNvSpPr>
            <a:spLocks noGrp="1"/>
          </p:cNvSpPr>
          <p:nvPr>
            <p:ph sz="quarter" idx="2"/>
          </p:nvPr>
        </p:nvSpPr>
        <p:spPr>
          <a:xfrm>
            <a:off x="609600" y="2133600"/>
            <a:ext cx="5384800" cy="4038600"/>
          </a:xfrm>
        </p:spPr>
        <p:txBody>
          <a:bodyPr/>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13" name="内容占位符 12"/>
          <p:cNvSpPr>
            <a:spLocks noGrp="1"/>
          </p:cNvSpPr>
          <p:nvPr>
            <p:ph sz="quarter" idx="4"/>
          </p:nvPr>
        </p:nvSpPr>
        <p:spPr>
          <a:xfrm>
            <a:off x="6197600" y="2133600"/>
            <a:ext cx="5384800" cy="4038600"/>
          </a:xfrm>
        </p:spPr>
        <p:txBody>
          <a:bodyPr/>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0" y="228600"/>
            <a:ext cx="10972800" cy="914400"/>
          </a:xfrm>
        </p:spPr>
        <p:txBody>
          <a:bodyPr/>
          <a:lstStyle/>
          <a:p>
            <a:r>
              <a:rPr kumimoji="0" lang="zh-CN" altLang="en-US"/>
              <a:t>单击此处编辑母版标题样式</a:t>
            </a:r>
            <a:endParaRPr kumimoji="0" lang="en-US"/>
          </a:p>
        </p:txBody>
      </p:sp>
      <p:sp>
        <p:nvSpPr>
          <p:cNvPr id="3" name="日期占位符 2"/>
          <p:cNvSpPr>
            <a:spLocks noGrp="1"/>
          </p:cNvSpPr>
          <p:nvPr>
            <p:ph type="dt" sz="half" idx="10"/>
          </p:nvPr>
        </p:nvSpPr>
        <p:spPr/>
        <p:txBody>
          <a:bodyPr/>
          <a:lstStyle/>
          <a:p>
            <a:pPr>
              <a:defRPr/>
            </a:pPr>
            <a:fld id="{2052ACB3-7DF8-4866-9208-9F9A6FF0CF35}" type="datetime1">
              <a:rPr lang="zh-CN" altLang="en-US" smtClean="0"/>
              <a:t>2019/5/19</a:t>
            </a:fld>
            <a:endParaRPr lang="zh-CN" altLang="en-US"/>
          </a:p>
        </p:txBody>
      </p:sp>
      <p:sp>
        <p:nvSpPr>
          <p:cNvPr id="4" name="页脚占位符 3"/>
          <p:cNvSpPr>
            <a:spLocks noGrp="1"/>
          </p:cNvSpPr>
          <p:nvPr>
            <p:ph type="ftr" sz="quarter" idx="11"/>
          </p:nvPr>
        </p:nvSpPr>
        <p:spPr/>
        <p:txBody>
          <a:bodyPr/>
          <a:lstStyle/>
          <a:p>
            <a:pPr>
              <a:defRPr/>
            </a:pPr>
            <a:endParaRPr lang="zh-CN" altLang="en-US"/>
          </a:p>
        </p:txBody>
      </p:sp>
      <p:sp>
        <p:nvSpPr>
          <p:cNvPr id="5" name="灯片编号占位符 4"/>
          <p:cNvSpPr>
            <a:spLocks noGrp="1"/>
          </p:cNvSpPr>
          <p:nvPr>
            <p:ph type="sldNum" sz="quarter" idx="12"/>
          </p:nvPr>
        </p:nvSpPr>
        <p:spPr/>
        <p:txBody>
          <a:bodyPr/>
          <a:lstStyle/>
          <a:p>
            <a:pPr>
              <a:defRPr/>
            </a:pPr>
            <a:fld id="{2E1C9E08-771B-4CDC-8556-B403080DAA29}" type="slidenum">
              <a:rPr lang="zh-CN" altLang="en-US" smtClean="0"/>
              <a:t>‹#›</a:t>
            </a:fld>
            <a:endParaRPr lang="zh-CN" altLang="en-US"/>
          </a:p>
        </p:txBody>
      </p:sp>
      <p:sp>
        <p:nvSpPr>
          <p:cNvPr id="6" name="等腰三角形 5"/>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fld id="{8D458865-DB3A-481E-AE81-0386FA386B26}" type="datetime1">
              <a:rPr lang="zh-CN" altLang="en-US" smtClean="0"/>
              <a:t>2019/5/19</a:t>
            </a:fld>
            <a:endParaRPr lang="zh-CN" altLang="en-US"/>
          </a:p>
        </p:txBody>
      </p:sp>
      <p:sp>
        <p:nvSpPr>
          <p:cNvPr id="3" name="页脚占位符 2"/>
          <p:cNvSpPr>
            <a:spLocks noGrp="1"/>
          </p:cNvSpPr>
          <p:nvPr>
            <p:ph type="ftr" sz="quarter" idx="11"/>
          </p:nvPr>
        </p:nvSpPr>
        <p:spPr/>
        <p:txBody>
          <a:bodyPr/>
          <a:lstStyle/>
          <a:p>
            <a:pPr>
              <a:defRPr/>
            </a:pPr>
            <a:endParaRPr lang="zh-CN" altLang="en-US"/>
          </a:p>
        </p:txBody>
      </p:sp>
      <p:sp>
        <p:nvSpPr>
          <p:cNvPr id="4" name="灯片编号占位符 3"/>
          <p:cNvSpPr>
            <a:spLocks noGrp="1"/>
          </p:cNvSpPr>
          <p:nvPr>
            <p:ph type="sldNum" sz="quarter" idx="12"/>
          </p:nvPr>
        </p:nvSpPr>
        <p:spPr/>
        <p:txBody>
          <a:bodyPr/>
          <a:lstStyle/>
          <a:p>
            <a:pPr>
              <a:defRPr/>
            </a:pPr>
            <a:fld id="{7BAC49FF-4EEC-4523-9378-ACF461C6F8A4}" type="slidenum">
              <a:rPr lang="zh-CN" altLang="en-US" smtClean="0"/>
              <a:t>‹#›</a:t>
            </a:fld>
            <a:endParaRPr lang="zh-CN" altLang="en-US"/>
          </a:p>
        </p:txBody>
      </p:sp>
      <p:sp>
        <p:nvSpPr>
          <p:cNvPr id="5" name="直接连接符 4"/>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6" name="等腰三角形 5"/>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432800" y="304800"/>
            <a:ext cx="3352800" cy="838200"/>
          </a:xfrm>
        </p:spPr>
        <p:txBody>
          <a:bodyPr anchor="b" anchorCtr="0">
            <a:noAutofit/>
          </a:bodyPr>
          <a:lstStyle>
            <a:lvl1pPr algn="l">
              <a:buNone/>
              <a:defRPr sz="2000" b="1">
                <a:solidFill>
                  <a:schemeClr val="tx2"/>
                </a:solidFill>
                <a:latin typeface="+mn-lt"/>
                <a:ea typeface="+mn-ea"/>
                <a:cs typeface="+mn-cs"/>
              </a:defRPr>
            </a:lvl1pPr>
          </a:lstStyle>
          <a:p>
            <a:r>
              <a:rPr kumimoji="0" lang="zh-CN" altLang="en-US"/>
              <a:t>单击此处编辑母版标题样式</a:t>
            </a:r>
            <a:endParaRPr kumimoji="0" lang="en-US"/>
          </a:p>
        </p:txBody>
      </p:sp>
      <p:sp>
        <p:nvSpPr>
          <p:cNvPr id="3" name="文本占位符 2"/>
          <p:cNvSpPr>
            <a:spLocks noGrp="1"/>
          </p:cNvSpPr>
          <p:nvPr>
            <p:ph type="body" idx="2"/>
          </p:nvPr>
        </p:nvSpPr>
        <p:spPr>
          <a:xfrm>
            <a:off x="8432800" y="1219201"/>
            <a:ext cx="3352800" cy="4843463"/>
          </a:xfrm>
        </p:spPr>
        <p:txBody>
          <a:bodyPr/>
          <a:lstStyle>
            <a:lvl1pPr marL="0" indent="0">
              <a:lnSpc>
                <a:spcPts val="2200"/>
              </a:lnSpc>
              <a:spcAft>
                <a:spcPts val="1000"/>
              </a:spcAft>
              <a:buNone/>
              <a:defRPr sz="1600">
                <a:solidFill>
                  <a:schemeClr val="tx2"/>
                </a:solidFill>
              </a:defRPr>
            </a:lvl1pPr>
            <a:lvl2pPr>
              <a:buNone/>
              <a:defRPr sz="1200"/>
            </a:lvl2pPr>
            <a:lvl3pPr>
              <a:buNone/>
              <a:defRPr sz="1000"/>
            </a:lvl3pPr>
            <a:lvl4pPr>
              <a:buNone/>
              <a:defRPr sz="900"/>
            </a:lvl4pPr>
            <a:lvl5pPr>
              <a:buNone/>
              <a:defRPr sz="900"/>
            </a:lvl5pPr>
          </a:lstStyle>
          <a:p>
            <a:pPr lvl="0" eaLnBrk="1" latinLnBrk="0" hangingPunct="1"/>
            <a:r>
              <a:rPr kumimoji="0" lang="zh-CN" altLang="en-US"/>
              <a:t>单击此处编辑母版文本样式</a:t>
            </a:r>
          </a:p>
        </p:txBody>
      </p:sp>
      <p:sp>
        <p:nvSpPr>
          <p:cNvPr id="5" name="日期占位符 4"/>
          <p:cNvSpPr>
            <a:spLocks noGrp="1"/>
          </p:cNvSpPr>
          <p:nvPr>
            <p:ph type="dt" sz="half" idx="10"/>
          </p:nvPr>
        </p:nvSpPr>
        <p:spPr/>
        <p:txBody>
          <a:bodyPr/>
          <a:lstStyle/>
          <a:p>
            <a:pPr>
              <a:defRPr/>
            </a:pPr>
            <a:fld id="{DBCC10B0-18F2-4AA5-933C-38A98B374D99}" type="datetime1">
              <a:rPr lang="zh-CN" altLang="en-US" smtClean="0"/>
              <a:t>2019/5/19</a:t>
            </a:fld>
            <a:endParaRPr lang="zh-CN" altLang="en-US"/>
          </a:p>
        </p:txBody>
      </p:sp>
      <p:sp>
        <p:nvSpPr>
          <p:cNvPr id="6" name="页脚占位符 5"/>
          <p:cNvSpPr>
            <a:spLocks noGrp="1"/>
          </p:cNvSpPr>
          <p:nvPr>
            <p:ph type="ftr" sz="quarter" idx="11"/>
          </p:nvPr>
        </p:nvSpPr>
        <p:spPr/>
        <p:txBody>
          <a:bodyPr/>
          <a:lstStyle/>
          <a:p>
            <a:pPr>
              <a:defRPr/>
            </a:pPr>
            <a:endParaRPr lang="zh-CN" altLang="en-US"/>
          </a:p>
        </p:txBody>
      </p:sp>
      <p:sp>
        <p:nvSpPr>
          <p:cNvPr id="7" name="灯片编号占位符 6"/>
          <p:cNvSpPr>
            <a:spLocks noGrp="1"/>
          </p:cNvSpPr>
          <p:nvPr>
            <p:ph type="sldNum" sz="quarter" idx="12"/>
          </p:nvPr>
        </p:nvSpPr>
        <p:spPr/>
        <p:txBody>
          <a:bodyPr/>
          <a:lstStyle/>
          <a:p>
            <a:pPr>
              <a:defRPr/>
            </a:pPr>
            <a:fld id="{43496739-93CB-456A-B7DA-C2464F621719}" type="slidenum">
              <a:rPr lang="zh-CN" altLang="en-US" smtClean="0"/>
              <a:t>‹#›</a:t>
            </a:fld>
            <a:endParaRPr lang="zh-CN" altLang="en-US"/>
          </a:p>
        </p:txBody>
      </p:sp>
      <p:sp>
        <p:nvSpPr>
          <p:cNvPr id="8" name="直接连接符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10" name="直接连接符 9"/>
          <p:cNvSpPr>
            <a:spLocks noChangeShapeType="1"/>
          </p:cNvSpPr>
          <p:nvPr/>
        </p:nvSpPr>
        <p:spPr bwMode="auto">
          <a:xfrm rot="5400000">
            <a:off x="5220033" y="3324225"/>
            <a:ext cx="603504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dirty="0"/>
          </a:p>
        </p:txBody>
      </p:sp>
      <p:sp>
        <p:nvSpPr>
          <p:cNvPr id="9" name="等腰三角形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2" name="内容占位符 11"/>
          <p:cNvSpPr>
            <a:spLocks noGrp="1"/>
          </p:cNvSpPr>
          <p:nvPr>
            <p:ph sz="quarter" idx="1"/>
          </p:nvPr>
        </p:nvSpPr>
        <p:spPr>
          <a:xfrm>
            <a:off x="406400" y="304800"/>
            <a:ext cx="7620000" cy="5715000"/>
          </a:xfrm>
        </p:spPr>
        <p:txBody>
          <a:bodyPr/>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picTx" preserve="1">
  <p:cSld name="图片与标题">
    <p:bg>
      <p:bgRef idx="1001">
        <a:schemeClr val="bg2"/>
      </p:bgRef>
    </p:bg>
    <p:spTree>
      <p:nvGrpSpPr>
        <p:cNvPr id="1" name=""/>
        <p:cNvGrpSpPr/>
        <p:nvPr/>
      </p:nvGrpSpPr>
      <p:grpSpPr>
        <a:xfrm>
          <a:off x="0" y="0"/>
          <a:ext cx="0" cy="0"/>
          <a:chOff x="0" y="0"/>
          <a:chExt cx="0" cy="0"/>
        </a:xfrm>
      </p:grpSpPr>
      <p:sp>
        <p:nvSpPr>
          <p:cNvPr id="2" name="标题 1"/>
          <p:cNvSpPr>
            <a:spLocks noGrp="1"/>
          </p:cNvSpPr>
          <p:nvPr>
            <p:ph type="title"/>
          </p:nvPr>
        </p:nvSpPr>
        <p:spPr>
          <a:xfrm>
            <a:off x="609600" y="500856"/>
            <a:ext cx="10972800" cy="674688"/>
          </a:xfrm>
          <a:ln>
            <a:solidFill>
              <a:schemeClr val="accent1"/>
            </a:solidFill>
          </a:ln>
        </p:spPr>
        <p:txBody>
          <a:bodyPr lIns="274320" anchor="ctr"/>
          <a:lstStyle>
            <a:lvl1pPr algn="r">
              <a:buNone/>
              <a:defRPr sz="2000" b="0">
                <a:solidFill>
                  <a:schemeClr val="tx1"/>
                </a:solidFill>
              </a:defRPr>
            </a:lvl1pPr>
          </a:lstStyle>
          <a:p>
            <a:r>
              <a:rPr kumimoji="0" lang="zh-CN" altLang="en-US"/>
              <a:t>单击此处编辑母版标题样式</a:t>
            </a:r>
            <a:endParaRPr kumimoji="0" lang="en-US"/>
          </a:p>
        </p:txBody>
      </p:sp>
      <p:sp>
        <p:nvSpPr>
          <p:cNvPr id="3" name="图片占位符 2"/>
          <p:cNvSpPr>
            <a:spLocks noGrp="1"/>
          </p:cNvSpPr>
          <p:nvPr>
            <p:ph type="pic" idx="1"/>
          </p:nvPr>
        </p:nvSpPr>
        <p:spPr>
          <a:xfrm>
            <a:off x="609600" y="1905000"/>
            <a:ext cx="10972800" cy="4270248"/>
          </a:xfrm>
          <a:solidFill>
            <a:schemeClr val="tx1">
              <a:shade val="50000"/>
            </a:schemeClr>
          </a:solidFill>
          <a:ln>
            <a:noFill/>
          </a:ln>
          <a:effectLst/>
        </p:spPr>
        <p:txBody>
          <a:bodyPr/>
          <a:lstStyle>
            <a:lvl1pPr marL="0" indent="0">
              <a:spcBef>
                <a:spcPts val="600"/>
              </a:spcBef>
              <a:buNone/>
              <a:defRPr sz="3200"/>
            </a:lvl1pPr>
          </a:lstStyle>
          <a:p>
            <a:r>
              <a:rPr kumimoji="0" lang="zh-CN" altLang="en-US"/>
              <a:t>单击图标添加图片</a:t>
            </a:r>
            <a:endParaRPr kumimoji="0" lang="en-US" dirty="0"/>
          </a:p>
        </p:txBody>
      </p:sp>
      <p:sp>
        <p:nvSpPr>
          <p:cNvPr id="4" name="文本占位符 3"/>
          <p:cNvSpPr>
            <a:spLocks noGrp="1"/>
          </p:cNvSpPr>
          <p:nvPr>
            <p:ph type="body" sz="half" idx="2"/>
          </p:nvPr>
        </p:nvSpPr>
        <p:spPr>
          <a:xfrm>
            <a:off x="609600" y="1219200"/>
            <a:ext cx="10972800" cy="533400"/>
          </a:xfrm>
        </p:spPr>
        <p:txBody>
          <a:bodyPr anchor="ctr" anchorCtr="0"/>
          <a:lstStyle>
            <a:lvl1pPr marL="0" indent="0" algn="l">
              <a:buFontTx/>
              <a:buNone/>
              <a:defRPr sz="1400"/>
            </a:lvl1pPr>
            <a:lvl2pPr>
              <a:defRPr sz="1200"/>
            </a:lvl2pPr>
            <a:lvl3pPr>
              <a:defRPr sz="1000"/>
            </a:lvl3pPr>
            <a:lvl4pPr>
              <a:defRPr sz="900"/>
            </a:lvl4pPr>
            <a:lvl5pPr>
              <a:defRPr sz="900"/>
            </a:lvl5pPr>
          </a:lstStyle>
          <a:p>
            <a:pPr lvl="0" eaLnBrk="1" latinLnBrk="0" hangingPunct="1"/>
            <a:r>
              <a:rPr kumimoji="0" lang="zh-CN" altLang="en-US"/>
              <a:t>单击此处编辑母版文本样式</a:t>
            </a:r>
          </a:p>
        </p:txBody>
      </p:sp>
      <p:sp>
        <p:nvSpPr>
          <p:cNvPr id="5" name="日期占位符 4"/>
          <p:cNvSpPr>
            <a:spLocks noGrp="1"/>
          </p:cNvSpPr>
          <p:nvPr>
            <p:ph type="dt" sz="half" idx="10"/>
          </p:nvPr>
        </p:nvSpPr>
        <p:spPr/>
        <p:txBody>
          <a:bodyPr/>
          <a:lstStyle/>
          <a:p>
            <a:pPr>
              <a:defRPr/>
            </a:pPr>
            <a:fld id="{0B419A06-8BB7-4E1A-A4BD-2FC899356B84}" type="datetime1">
              <a:rPr lang="zh-CN" altLang="en-US" smtClean="0"/>
              <a:t>2019/5/19</a:t>
            </a:fld>
            <a:endParaRPr lang="zh-CN" altLang="en-US"/>
          </a:p>
        </p:txBody>
      </p:sp>
      <p:sp>
        <p:nvSpPr>
          <p:cNvPr id="6" name="页脚占位符 5"/>
          <p:cNvSpPr>
            <a:spLocks noGrp="1"/>
          </p:cNvSpPr>
          <p:nvPr>
            <p:ph type="ftr" sz="quarter" idx="11"/>
          </p:nvPr>
        </p:nvSpPr>
        <p:spPr/>
        <p:txBody>
          <a:bodyPr/>
          <a:lstStyle/>
          <a:p>
            <a:pPr>
              <a:defRPr/>
            </a:pPr>
            <a:endParaRPr lang="zh-CN" altLang="en-US"/>
          </a:p>
        </p:txBody>
      </p:sp>
      <p:sp>
        <p:nvSpPr>
          <p:cNvPr id="7" name="灯片编号占位符 6"/>
          <p:cNvSpPr>
            <a:spLocks noGrp="1"/>
          </p:cNvSpPr>
          <p:nvPr>
            <p:ph type="sldNum" sz="quarter" idx="12"/>
          </p:nvPr>
        </p:nvSpPr>
        <p:spPr/>
        <p:txBody>
          <a:bodyPr/>
          <a:lstStyle/>
          <a:p>
            <a:pPr>
              <a:defRPr/>
            </a:pPr>
            <a:fld id="{33C70C05-4E6D-48B5-9665-17C5D3B192BA}" type="slidenum">
              <a:rPr lang="zh-CN" altLang="en-US" smtClean="0"/>
              <a:t>‹#›</a:t>
            </a:fld>
            <a:endParaRPr lang="zh-CN" altLang="en-US"/>
          </a:p>
        </p:txBody>
      </p:sp>
      <p:sp>
        <p:nvSpPr>
          <p:cNvPr id="8" name="直接连接符 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9" name="等腰三角形 8"/>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10" name="矩形 9"/>
          <p:cNvSpPr/>
          <p:nvPr/>
        </p:nvSpPr>
        <p:spPr>
          <a:xfrm>
            <a:off x="609600" y="500856"/>
            <a:ext cx="243840" cy="68580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overrideClrMapping bg1="dk1" tx1="lt1" bg2="dk2" tx2="lt2" accent1="accent1" accent2="accent2" accent3="accent3" accent4="accent4" accent5="accent5" accent6="accent6" hlink="hlink" folHlink="folHlink"/>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p:txBody>
          <a:bodyPr vert="eaVer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pPr>
              <a:defRPr/>
            </a:pPr>
            <a:fld id="{3547862F-5EFE-4599-BEF0-A8722DE31606}" type="datetime1">
              <a:rPr lang="zh-CN" altLang="en-US" smtClean="0"/>
              <a:t>2019/5/19</a:t>
            </a:fld>
            <a:endParaRPr lang="zh-CN" altLang="en-US"/>
          </a:p>
        </p:txBody>
      </p:sp>
      <p:sp>
        <p:nvSpPr>
          <p:cNvPr id="5" name="页脚占位符 4"/>
          <p:cNvSpPr>
            <a:spLocks noGrp="1"/>
          </p:cNvSpPr>
          <p:nvPr>
            <p:ph type="ftr" sz="quarter" idx="11"/>
          </p:nvPr>
        </p:nvSpPr>
        <p:spPr/>
        <p:txBody>
          <a:bodyPr/>
          <a:lstStyle/>
          <a:p>
            <a:pPr>
              <a:defRPr/>
            </a:pPr>
            <a:endParaRPr lang="zh-CN" altLang="en-US"/>
          </a:p>
        </p:txBody>
      </p:sp>
      <p:sp>
        <p:nvSpPr>
          <p:cNvPr id="6" name="灯片编号占位符 5"/>
          <p:cNvSpPr>
            <a:spLocks noGrp="1"/>
          </p:cNvSpPr>
          <p:nvPr>
            <p:ph type="sldNum" sz="quarter" idx="12"/>
          </p:nvPr>
        </p:nvSpPr>
        <p:spPr/>
        <p:txBody>
          <a:bodyPr/>
          <a:lstStyle/>
          <a:p>
            <a:pPr>
              <a:defRPr/>
            </a:pPr>
            <a:fld id="{BE0E3920-98DC-499E-96E1-7EE22798F009}"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839200" y="274639"/>
            <a:ext cx="2743200" cy="5851525"/>
          </a:xfrm>
        </p:spPr>
        <p:txBody>
          <a:bodyPr vert="eaVert"/>
          <a:lstStyle/>
          <a:p>
            <a:r>
              <a:rPr kumimoji="0" lang="zh-CN" altLang="en-US"/>
              <a:t>单击此处编辑母版标题样式</a:t>
            </a:r>
            <a:endParaRPr kumimoji="0" lang="en-US"/>
          </a:p>
        </p:txBody>
      </p:sp>
      <p:sp>
        <p:nvSpPr>
          <p:cNvPr id="3" name="竖排文字占位符 2"/>
          <p:cNvSpPr>
            <a:spLocks noGrp="1"/>
          </p:cNvSpPr>
          <p:nvPr>
            <p:ph type="body" orient="vert" idx="1"/>
          </p:nvPr>
        </p:nvSpPr>
        <p:spPr>
          <a:xfrm>
            <a:off x="609600" y="274639"/>
            <a:ext cx="8026400" cy="5851525"/>
          </a:xfrm>
        </p:spPr>
        <p:txBody>
          <a:bodyPr vert="eaVert"/>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
        <p:nvSpPr>
          <p:cNvPr id="4" name="日期占位符 3"/>
          <p:cNvSpPr>
            <a:spLocks noGrp="1"/>
          </p:cNvSpPr>
          <p:nvPr>
            <p:ph type="dt" sz="half" idx="10"/>
          </p:nvPr>
        </p:nvSpPr>
        <p:spPr/>
        <p:txBody>
          <a:bodyPr/>
          <a:lstStyle/>
          <a:p>
            <a:pPr>
              <a:defRPr/>
            </a:pPr>
            <a:fld id="{F4084CF6-B991-4FD6-A69C-199D1697FBF3}" type="datetime1">
              <a:rPr lang="zh-CN" altLang="en-US" smtClean="0"/>
              <a:t>2019/5/19</a:t>
            </a:fld>
            <a:endParaRPr lang="zh-CN" altLang="en-US"/>
          </a:p>
        </p:txBody>
      </p:sp>
      <p:sp>
        <p:nvSpPr>
          <p:cNvPr id="5" name="页脚占位符 4"/>
          <p:cNvSpPr>
            <a:spLocks noGrp="1"/>
          </p:cNvSpPr>
          <p:nvPr>
            <p:ph type="ftr" sz="quarter" idx="11"/>
          </p:nvPr>
        </p:nvSpPr>
        <p:spPr/>
        <p:txBody>
          <a:bodyPr/>
          <a:lstStyle/>
          <a:p>
            <a:pPr>
              <a:defRPr/>
            </a:pPr>
            <a:endParaRPr lang="zh-CN" altLang="en-US"/>
          </a:p>
        </p:txBody>
      </p:sp>
      <p:sp>
        <p:nvSpPr>
          <p:cNvPr id="6" name="灯片编号占位符 5"/>
          <p:cNvSpPr>
            <a:spLocks noGrp="1"/>
          </p:cNvSpPr>
          <p:nvPr>
            <p:ph type="sldNum" sz="quarter" idx="12"/>
          </p:nvPr>
        </p:nvSpPr>
        <p:spPr/>
        <p:txBody>
          <a:bodyPr/>
          <a:lstStyle/>
          <a:p>
            <a:pPr>
              <a:defRPr/>
            </a:pPr>
            <a:fld id="{7534C270-0DEA-46DE-B159-4E1BAAE55820}" type="slidenum">
              <a:rPr lang="zh-CN" altLang="en-US" smtClean="0"/>
              <a:t>‹#›</a:t>
            </a:fld>
            <a:endParaRPr lang="zh-CN" altLang="en-US"/>
          </a:p>
        </p:txBody>
      </p:sp>
      <p:sp>
        <p:nvSpPr>
          <p:cNvPr id="7" name="直接连接符 6"/>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8" name="等腰三角形 7"/>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9" name="直接连接符 8"/>
          <p:cNvSpPr>
            <a:spLocks noChangeShapeType="1"/>
          </p:cNvSpPr>
          <p:nvPr/>
        </p:nvSpPr>
        <p:spPr bwMode="auto">
          <a:xfrm rot="5400000">
            <a:off x="5814836" y="3201952"/>
            <a:ext cx="585216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6" name="矩形 5"/>
          <p:cNvSpPr/>
          <p:nvPr userDrawn="1"/>
        </p:nvSpPr>
        <p:spPr bwMode="auto">
          <a:xfrm>
            <a:off x="9237913" y="282134"/>
            <a:ext cx="2326919" cy="338554"/>
          </a:xfrm>
          <a:prstGeom prst="rect">
            <a:avLst/>
          </a:prstGeom>
          <a:noFill/>
        </p:spPr>
        <p:txBody>
          <a:bodyPr wrap="none">
            <a:spAutoFit/>
          </a:bodyPr>
          <a:lstStyle/>
          <a:p>
            <a:pPr algn="ctr">
              <a:defRPr/>
            </a:pPr>
            <a:r>
              <a:rPr lang="en-US" altLang="zh-CN" sz="1600" spc="300" dirty="0">
                <a:solidFill>
                  <a:schemeClr val="bg1"/>
                </a:solidFill>
                <a:latin typeface="微软雅黑" pitchFamily="34" charset="-122"/>
                <a:ea typeface="微软雅黑" pitchFamily="34" charset="-122"/>
              </a:rPr>
              <a:t>WWW.1PPT.COM</a:t>
            </a:r>
            <a:endParaRPr lang="zh-CN" altLang="en-US" sz="1600" spc="300" dirty="0">
              <a:solidFill>
                <a:schemeClr val="bg1"/>
              </a:solidFill>
              <a:latin typeface="微软雅黑" pitchFamily="34" charset="-122"/>
              <a:ea typeface="微软雅黑" pitchFamily="34" charset="-122"/>
            </a:endParaRPr>
          </a:p>
        </p:txBody>
      </p:sp>
      <p:sp>
        <p:nvSpPr>
          <p:cNvPr id="8" name="矩形 7"/>
          <p:cNvSpPr/>
          <p:nvPr userDrawn="1"/>
        </p:nvSpPr>
        <p:spPr bwMode="auto">
          <a:xfrm>
            <a:off x="822138" y="256936"/>
            <a:ext cx="5014513" cy="338554"/>
          </a:xfrm>
          <a:prstGeom prst="rect">
            <a:avLst/>
          </a:prstGeom>
          <a:noFill/>
        </p:spPr>
        <p:txBody>
          <a:bodyPr wrap="none">
            <a:spAutoFit/>
          </a:bodyPr>
          <a:lstStyle/>
          <a:p>
            <a:pPr algn="ctr">
              <a:defRPr/>
            </a:pPr>
            <a:r>
              <a:rPr lang="en-US" altLang="zh-CN" sz="1600" spc="300" dirty="0">
                <a:solidFill>
                  <a:schemeClr val="bg1"/>
                </a:solidFill>
                <a:latin typeface="微软雅黑" pitchFamily="34" charset="-122"/>
                <a:ea typeface="微软雅黑" pitchFamily="34" charset="-122"/>
              </a:rPr>
              <a:t>『</a:t>
            </a:r>
            <a:r>
              <a:rPr lang="zh-CN" altLang="en-US" sz="1600" spc="300" dirty="0">
                <a:solidFill>
                  <a:schemeClr val="bg1"/>
                </a:solidFill>
                <a:latin typeface="微软雅黑" pitchFamily="34" charset="-122"/>
                <a:ea typeface="微软雅黑" pitchFamily="34" charset="-122"/>
              </a:rPr>
              <a:t>第一</a:t>
            </a:r>
            <a:r>
              <a:rPr lang="en-US" altLang="zh-CN" sz="1600" spc="300" dirty="0">
                <a:solidFill>
                  <a:schemeClr val="bg1"/>
                </a:solidFill>
                <a:latin typeface="微软雅黑" pitchFamily="34" charset="-122"/>
                <a:ea typeface="微软雅黑" pitchFamily="34" charset="-122"/>
              </a:rPr>
              <a:t>PPT</a:t>
            </a:r>
            <a:r>
              <a:rPr lang="en-US" altLang="zh-CN" sz="1600" spc="300" baseline="0" dirty="0">
                <a:solidFill>
                  <a:schemeClr val="bg1"/>
                </a:solidFill>
                <a:latin typeface="微软雅黑" pitchFamily="34" charset="-122"/>
                <a:ea typeface="微软雅黑" pitchFamily="34" charset="-122"/>
              </a:rPr>
              <a:t>』— </a:t>
            </a:r>
            <a:r>
              <a:rPr lang="en-US" altLang="zh-CN" sz="1600" spc="300" dirty="0">
                <a:solidFill>
                  <a:schemeClr val="bg1"/>
                </a:solidFill>
                <a:latin typeface="微软雅黑" pitchFamily="34" charset="-122"/>
                <a:ea typeface="微软雅黑" pitchFamily="34" charset="-122"/>
              </a:rPr>
              <a:t>PPT</a:t>
            </a:r>
            <a:r>
              <a:rPr lang="zh-CN" altLang="en-US" sz="1600" spc="300" dirty="0">
                <a:solidFill>
                  <a:schemeClr val="bg1"/>
                </a:solidFill>
                <a:latin typeface="微软雅黑" pitchFamily="34" charset="-122"/>
                <a:ea typeface="微软雅黑" pitchFamily="34" charset="-122"/>
              </a:rPr>
              <a:t>模板</a:t>
            </a:r>
            <a:r>
              <a:rPr lang="en-US" altLang="zh-CN" sz="1600" spc="300" baseline="0" dirty="0">
                <a:solidFill>
                  <a:schemeClr val="bg1"/>
                </a:solidFill>
                <a:latin typeface="微软雅黑" pitchFamily="34" charset="-122"/>
                <a:ea typeface="微软雅黑" pitchFamily="34" charset="-122"/>
              </a:rPr>
              <a:t> PPT</a:t>
            </a:r>
            <a:r>
              <a:rPr lang="zh-CN" altLang="en-US" sz="1600" spc="300" baseline="0" dirty="0">
                <a:solidFill>
                  <a:schemeClr val="bg1"/>
                </a:solidFill>
                <a:latin typeface="微软雅黑" pitchFamily="34" charset="-122"/>
                <a:ea typeface="微软雅黑" pitchFamily="34" charset="-122"/>
              </a:rPr>
              <a:t>素材免费下载</a:t>
            </a:r>
            <a:endParaRPr lang="zh-CN" altLang="en-US" sz="1600" spc="300" dirty="0">
              <a:solidFill>
                <a:schemeClr val="bg1"/>
              </a:solidFill>
              <a:latin typeface="微软雅黑" pitchFamily="34" charset="-122"/>
              <a:ea typeface="微软雅黑" pitchFamily="34" charset="-122"/>
            </a:endParaRPr>
          </a:p>
        </p:txBody>
      </p:sp>
      <p:sp>
        <p:nvSpPr>
          <p:cNvPr id="5" name="矩形 4"/>
          <p:cNvSpPr/>
          <p:nvPr userDrawn="1"/>
        </p:nvSpPr>
        <p:spPr bwMode="auto">
          <a:xfrm>
            <a:off x="207683" y="662642"/>
            <a:ext cx="11744968" cy="6006718"/>
          </a:xfrm>
          <a:prstGeom prst="rect">
            <a:avLst/>
          </a:prstGeom>
          <a:solidFill>
            <a:schemeClr val="bg1"/>
          </a:solidFill>
          <a:ln w="25400">
            <a:noFill/>
          </a:ln>
          <a:effectLst/>
          <a:scene3d>
            <a:camera prst="orthographicFront"/>
            <a:lightRig rig="flat" dir="t"/>
          </a:scene3d>
          <a:sp3d>
            <a:extrusionClr>
              <a:schemeClr val="bg1"/>
            </a:extrusionClr>
            <a:contourClr>
              <a:schemeClr val="bg1"/>
            </a:contourClr>
          </a:sp3d>
        </p:spPr>
        <p:style>
          <a:lnRef idx="1">
            <a:schemeClr val="accent2"/>
          </a:lnRef>
          <a:fillRef idx="3">
            <a:schemeClr val="accent2"/>
          </a:fillRef>
          <a:effectRef idx="2">
            <a:schemeClr val="accent2"/>
          </a:effectRef>
          <a:fontRef idx="minor">
            <a:schemeClr val="lt1"/>
          </a:fontRef>
        </p:style>
        <p:txBody>
          <a:bodyPr rtlCol="0" anchor="ctr"/>
          <a:lstStyle/>
          <a:p>
            <a:pPr marL="0" algn="ctr" eaLnBrk="0" fontAlgn="ctr" hangingPunct="0">
              <a:spcBef>
                <a:spcPts val="0"/>
              </a:spcBef>
              <a:spcAft>
                <a:spcPts val="0"/>
              </a:spcAft>
              <a:buClr>
                <a:srgbClr val="FF0000"/>
              </a:buClr>
              <a:buSzPct val="70000"/>
              <a:tabLst>
                <a:tab pos="136525" algn="l"/>
              </a:tabLst>
            </a:pPr>
            <a:endParaRPr lang="zh-CN" altLang="en-US" sz="1400">
              <a:latin typeface="微软雅黑" pitchFamily="34" charset="-122"/>
              <a:ea typeface="微软雅黑" pitchFamily="34" charset="-122"/>
            </a:endParaRPr>
          </a:p>
        </p:txBody>
      </p:sp>
      <p:sp>
        <p:nvSpPr>
          <p:cNvPr id="7" name="矩形 6"/>
          <p:cNvSpPr/>
          <p:nvPr userDrawn="1"/>
        </p:nvSpPr>
        <p:spPr bwMode="auto">
          <a:xfrm>
            <a:off x="3695734" y="9837712"/>
            <a:ext cx="5376597" cy="360040"/>
          </a:xfrm>
          <a:prstGeom prst="rect">
            <a:avLst/>
          </a:prstGeom>
          <a:noFill/>
          <a:ln w="25400">
            <a:noFill/>
          </a:ln>
          <a:effectLst/>
          <a:scene3d>
            <a:camera prst="orthographicFront"/>
            <a:lightRig rig="flat" dir="t"/>
          </a:scene3d>
          <a:sp3d>
            <a:extrusionClr>
              <a:schemeClr val="bg1"/>
            </a:extrusionClr>
            <a:contourClr>
              <a:schemeClr val="bg1"/>
            </a:contourClr>
          </a:sp3d>
        </p:spPr>
        <p:style>
          <a:lnRef idx="1">
            <a:schemeClr val="accent2"/>
          </a:lnRef>
          <a:fillRef idx="3">
            <a:schemeClr val="accent2"/>
          </a:fillRef>
          <a:effectRef idx="2">
            <a:schemeClr val="accent2"/>
          </a:effectRef>
          <a:fontRef idx="minor">
            <a:schemeClr val="lt1"/>
          </a:fontRef>
        </p:style>
        <p:txBody>
          <a:bodyPr rtlCol="0" anchor="ctr"/>
          <a:lstStyle/>
          <a:p>
            <a:pPr marL="0" algn="ctr" eaLnBrk="0" fontAlgn="ctr" hangingPunct="0">
              <a:spcBef>
                <a:spcPts val="0"/>
              </a:spcBef>
              <a:spcAft>
                <a:spcPts val="0"/>
              </a:spcAft>
              <a:buClr>
                <a:srgbClr val="FF0000"/>
              </a:buClr>
              <a:buSzPct val="70000"/>
              <a:tabLst>
                <a:tab pos="136525" algn="l"/>
              </a:tabLst>
            </a:pPr>
            <a:r>
              <a:rPr lang="zh-CN" altLang="en-US" sz="1400" dirty="0">
                <a:latin typeface="微软雅黑" pitchFamily="34" charset="-122"/>
                <a:ea typeface="微软雅黑" pitchFamily="34" charset="-122"/>
              </a:rPr>
              <a:t>第一</a:t>
            </a:r>
            <a:r>
              <a:rPr lang="en-US" altLang="zh-CN" sz="1400" dirty="0">
                <a:latin typeface="微软雅黑" pitchFamily="34" charset="-122"/>
                <a:ea typeface="微软雅黑" pitchFamily="34" charset="-122"/>
              </a:rPr>
              <a:t>PPT</a:t>
            </a:r>
            <a:r>
              <a:rPr lang="zh-CN" altLang="en-US" sz="1400" dirty="0">
                <a:latin typeface="微软雅黑" pitchFamily="34" charset="-122"/>
                <a:ea typeface="微软雅黑" pitchFamily="34" charset="-122"/>
              </a:rPr>
              <a:t>模板网，</a:t>
            </a:r>
            <a:r>
              <a:rPr lang="en-US" altLang="zh-CN" sz="1400" dirty="0">
                <a:latin typeface="微软雅黑" pitchFamily="34" charset="-122"/>
                <a:ea typeface="微软雅黑" pitchFamily="34" charset="-122"/>
              </a:rPr>
              <a:t>PPT</a:t>
            </a:r>
            <a:r>
              <a:rPr lang="zh-CN" altLang="en-US" sz="1400" dirty="0">
                <a:latin typeface="微软雅黑" pitchFamily="34" charset="-122"/>
                <a:ea typeface="微软雅黑" pitchFamily="34" charset="-122"/>
              </a:rPr>
              <a:t>素材下载</a:t>
            </a:r>
            <a:endParaRPr lang="en-US" altLang="zh-CN" sz="1400" dirty="0">
              <a:latin typeface="微软雅黑" pitchFamily="34" charset="-122"/>
              <a:ea typeface="微软雅黑" pitchFamily="34" charset="-122"/>
            </a:endParaRPr>
          </a:p>
          <a:p>
            <a:pPr marL="0" algn="ctr" eaLnBrk="0" fontAlgn="ctr" hangingPunct="0">
              <a:spcBef>
                <a:spcPts val="0"/>
              </a:spcBef>
              <a:spcAft>
                <a:spcPts val="0"/>
              </a:spcAft>
              <a:buClr>
                <a:srgbClr val="FF0000"/>
              </a:buClr>
              <a:buSzPct val="70000"/>
              <a:tabLst>
                <a:tab pos="136525" algn="l"/>
              </a:tabLst>
            </a:pPr>
            <a:r>
              <a:rPr lang="en-US" altLang="zh-CN" sz="1400" dirty="0">
                <a:latin typeface="微软雅黑" pitchFamily="34" charset="-122"/>
                <a:ea typeface="微软雅黑" pitchFamily="34" charset="-122"/>
                <a:hlinkClick r:id="rId3"/>
              </a:rPr>
              <a:t>www.1ppt.com/sucai/</a:t>
            </a:r>
            <a:r>
              <a:rPr lang="en-US" altLang="zh-CN" sz="1400" dirty="0">
                <a:latin typeface="微软雅黑" pitchFamily="34" charset="-122"/>
                <a:ea typeface="微软雅黑" pitchFamily="34" charset="-122"/>
              </a:rPr>
              <a:t> </a:t>
            </a:r>
            <a:endParaRPr lang="zh-CN" altLang="en-US" sz="1400" dirty="0">
              <a:latin typeface="微软雅黑" pitchFamily="34" charset="-122"/>
              <a:ea typeface="微软雅黑" pitchFamily="34" charset="-122"/>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r>
              <a:rPr lang="en-US" altLang="zh-CN" dirty="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6654FC9E-1C03-4519-8841-157241552D9D}"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cSld name="標題，1 個大物件與 2 個小物件">
    <p:spTree>
      <p:nvGrpSpPr>
        <p:cNvPr id="1" name=""/>
        <p:cNvGrpSpPr/>
        <p:nvPr/>
      </p:nvGrpSpPr>
      <p:grpSpPr>
        <a:xfrm>
          <a:off x="0" y="0"/>
          <a:ext cx="0" cy="0"/>
          <a:chOff x="0" y="0"/>
          <a:chExt cx="0" cy="0"/>
        </a:xfrm>
      </p:grpSpPr>
      <p:sp>
        <p:nvSpPr>
          <p:cNvPr id="2" name="標題 1"/>
          <p:cNvSpPr>
            <a:spLocks noGrp="1"/>
          </p:cNvSpPr>
          <p:nvPr>
            <p:ph type="title"/>
          </p:nvPr>
        </p:nvSpPr>
        <p:spPr>
          <a:xfrm>
            <a:off x="800101" y="238125"/>
            <a:ext cx="10553700" cy="781050"/>
          </a:xfrm>
        </p:spPr>
        <p:txBody>
          <a:bodyPr/>
          <a:lstStyle/>
          <a:p>
            <a:r>
              <a:rPr lang="zh-TW" altLang="en-US"/>
              <a:t>按一下以編輯母片標題樣式</a:t>
            </a:r>
          </a:p>
        </p:txBody>
      </p:sp>
      <p:sp>
        <p:nvSpPr>
          <p:cNvPr id="3" name="內容版面配置區 2"/>
          <p:cNvSpPr>
            <a:spLocks noGrp="1"/>
          </p:cNvSpPr>
          <p:nvPr>
            <p:ph sz="half" idx="1"/>
          </p:nvPr>
        </p:nvSpPr>
        <p:spPr>
          <a:xfrm>
            <a:off x="812800" y="1209676"/>
            <a:ext cx="5181600" cy="4886325"/>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quarter" idx="2"/>
          </p:nvPr>
        </p:nvSpPr>
        <p:spPr>
          <a:xfrm>
            <a:off x="6197600" y="1209676"/>
            <a:ext cx="5181600" cy="2366963"/>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內容版面配置區 4"/>
          <p:cNvSpPr>
            <a:spLocks noGrp="1"/>
          </p:cNvSpPr>
          <p:nvPr>
            <p:ph sz="quarter" idx="3"/>
          </p:nvPr>
        </p:nvSpPr>
        <p:spPr>
          <a:xfrm>
            <a:off x="6197600" y="3729038"/>
            <a:ext cx="5181600" cy="2366962"/>
          </a:xfrm>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6" name="Rectangle 6"/>
          <p:cNvSpPr>
            <a:spLocks noGrp="1" noChangeArrowheads="1"/>
          </p:cNvSpPr>
          <p:nvPr>
            <p:ph type="sldNum" sz="quarter" idx="10"/>
          </p:nvPr>
        </p:nvSpPr>
        <p:spPr/>
        <p:txBody>
          <a:bodyPr/>
          <a:lstStyle>
            <a:lvl1pPr>
              <a:defRPr/>
            </a:lvl1pPr>
          </a:lstStyle>
          <a:p>
            <a:pPr>
              <a:defRPr/>
            </a:pPr>
            <a:fld id="{39ECF457-4856-4679-AEFE-A9CD33546A63}" type="slidenum">
              <a:rPr lang="zh-TW" altLang="en-US">
                <a:solidFill>
                  <a:srgbClr val="000000"/>
                </a:solidFill>
              </a:rPr>
              <a:t>‹#›</a:t>
            </a:fld>
            <a:endParaRPr lang="en-US" altLang="zh-TW" dirty="0">
              <a:solidFill>
                <a:srgbClr val="000000"/>
              </a:solidFill>
              <a:ea typeface="PMingLiU" charset="-120"/>
            </a:endParaRPr>
          </a:p>
        </p:txBody>
      </p:sp>
    </p:spTree>
  </p:cSld>
  <p:clrMapOvr>
    <a:masterClrMapping/>
  </p:clrMapOvr>
  <p:transition>
    <p:fade/>
  </p:transition>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en-US" dirty="0"/>
          </a:p>
        </p:txBody>
      </p:sp>
      <p:sp>
        <p:nvSpPr>
          <p:cNvPr id="3" name="Subtitle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A32C326A-3541-E547-8C03-5779D23648EF}"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3597BDB-C194-6F4E-8639-1B954A600FDB}"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3" name="Content Placeholder 2"/>
          <p:cNvSpPr>
            <a:spLocks noGrp="1"/>
          </p:cNvSpPr>
          <p:nvPr>
            <p:ph idx="1" hasCustomPrompt="1"/>
          </p:nvPr>
        </p:nvSpPr>
        <p:spPr>
          <a:xfrm>
            <a:off x="838200" y="1340768"/>
            <a:ext cx="10515600" cy="5061482"/>
          </a:xfrm>
        </p:spPr>
        <p:txBody>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r>
              <a:rPr lang="en-US" altLang="zh-CN" dirty="0"/>
              <a:t>·</a:t>
            </a:r>
            <a:endParaRPr lang="en-US" dirty="0"/>
          </a:p>
        </p:txBody>
      </p:sp>
      <p:sp>
        <p:nvSpPr>
          <p:cNvPr id="4" name="Date Placeholder 3"/>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B7777B4F-0286-DE44-939A-59B26D3141B7}"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Title 1"/>
          <p:cNvSpPr>
            <a:spLocks noGrp="1"/>
          </p:cNvSpPr>
          <p:nvPr>
            <p:ph type="title"/>
          </p:nvPr>
        </p:nvSpPr>
        <p:spPr>
          <a:xfrm>
            <a:off x="815009" y="0"/>
            <a:ext cx="10538791" cy="1021543"/>
          </a:xfrm>
        </p:spPr>
        <p:txBody>
          <a:bodyPr anchor="b">
            <a:normAutofit/>
          </a:bodyPr>
          <a:lstStyle>
            <a:lvl1pPr>
              <a:lnSpc>
                <a:spcPct val="100000"/>
              </a:lnSpc>
              <a:defRPr sz="4000" b="1"/>
            </a:lvl1pPr>
          </a:lstStyle>
          <a:p>
            <a:r>
              <a:rPr lang="zh-CN" altLang="en-US" dirty="0"/>
              <a:t>单击此处编辑母版标题样式</a:t>
            </a:r>
            <a:endParaRPr lang="en-US" dirty="0"/>
          </a:p>
        </p:txBody>
      </p:sp>
      <p:grpSp>
        <p:nvGrpSpPr>
          <p:cNvPr id="16" name="组合 15"/>
          <p:cNvGrpSpPr/>
          <p:nvPr userDrawn="1"/>
        </p:nvGrpSpPr>
        <p:grpSpPr>
          <a:xfrm>
            <a:off x="815009" y="1021543"/>
            <a:ext cx="10538791" cy="0"/>
            <a:chOff x="815009" y="1021543"/>
            <a:chExt cx="10538791" cy="0"/>
          </a:xfrm>
        </p:grpSpPr>
        <p:cxnSp>
          <p:nvCxnSpPr>
            <p:cNvPr id="8" name="直接连接符 7"/>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87F89CA9-0F6A-E745-B1B5-0B3A7BE5D970}"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30E72066-6174-6145-AA6B-3DE5C9EA0DC8}"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B41EA215-7A23-544C-A92E-4577682AAD9A}" type="datetimeFigureOut">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7FA7C40F-0D87-4C47-A7B0-B93EF7B2BEDD}" type="datetimeFigureOut">
              <a:rPr lang="zh-CN" altLang="en-US" smtClean="0"/>
              <a:t>2019/5/19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t>‹#›</a:t>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7FA7C40F-0D87-4C47-A7B0-B93EF7B2BEDD}" type="datetimeFigureOut">
              <a:rPr lang="zh-CN" altLang="en-US" smtClean="0"/>
              <a:t>2019/5/19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697A942F-DC8D-4BBF-ACDF-A6D8F881B181}"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Footer Placeholder 3"/>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Slide Number Placeholder 4"/>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0B721F5A-A6F2-4C4E-BFC8-8F7E8C0B0E84}"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Title 1"/>
          <p:cNvSpPr>
            <a:spLocks noGrp="1"/>
          </p:cNvSpPr>
          <p:nvPr>
            <p:ph type="title"/>
          </p:nvPr>
        </p:nvSpPr>
        <p:spPr>
          <a:xfrm>
            <a:off x="815009" y="0"/>
            <a:ext cx="10515600" cy="1021543"/>
          </a:xfrm>
        </p:spPr>
        <p:txBody>
          <a:bodyPr vert="horz" lIns="91440" tIns="45720" rIns="91440" bIns="45720" rtlCol="0" anchor="b">
            <a:normAutofit/>
          </a:bodyPr>
          <a:lstStyle>
            <a:lvl1pPr>
              <a:lnSpc>
                <a:spcPct val="100000"/>
              </a:lnSpc>
              <a:defRPr lang="en-US" sz="4000" b="1" dirty="0"/>
            </a:lvl1pPr>
          </a:lstStyle>
          <a:p>
            <a:pPr lvl="0"/>
            <a:r>
              <a:rPr lang="zh-CN" altLang="en-US" dirty="0"/>
              <a:t>单击此处编辑母版标题样式</a:t>
            </a:r>
            <a:endParaRPr lang="en-US" dirty="0"/>
          </a:p>
        </p:txBody>
      </p:sp>
      <p:grpSp>
        <p:nvGrpSpPr>
          <p:cNvPr id="6" name="组合 5"/>
          <p:cNvGrpSpPr/>
          <p:nvPr userDrawn="1"/>
        </p:nvGrpSpPr>
        <p:grpSpPr>
          <a:xfrm>
            <a:off x="815009" y="1021543"/>
            <a:ext cx="10538791" cy="0"/>
            <a:chOff x="815009" y="1021543"/>
            <a:chExt cx="10538791" cy="0"/>
          </a:xfrm>
        </p:grpSpPr>
        <p:cxnSp>
          <p:nvCxnSpPr>
            <p:cNvPr id="7" name="直接连接符 6"/>
            <p:cNvCxnSpPr/>
            <p:nvPr userDrawn="1"/>
          </p:nvCxnSpPr>
          <p:spPr>
            <a:xfrm>
              <a:off x="815009" y="1021543"/>
              <a:ext cx="713715" cy="0"/>
            </a:xfrm>
            <a:prstGeom prst="line">
              <a:avLst/>
            </a:prstGeom>
            <a:ln w="44450">
              <a:solidFill>
                <a:srgbClr val="AE1324"/>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userDrawn="1"/>
          </p:nvCxnSpPr>
          <p:spPr>
            <a:xfrm>
              <a:off x="1683945" y="1021543"/>
              <a:ext cx="9669855" cy="0"/>
            </a:xfrm>
            <a:prstGeom prst="line">
              <a:avLst/>
            </a:prstGeom>
            <a:ln w="44450"/>
          </p:spPr>
          <p:style>
            <a:lnRef idx="1">
              <a:schemeClr val="accent1"/>
            </a:lnRef>
            <a:fillRef idx="0">
              <a:schemeClr val="accent1"/>
            </a:fillRef>
            <a:effectRef idx="0">
              <a:schemeClr val="accent1"/>
            </a:effectRef>
            <a:fontRef idx="minor">
              <a:schemeClr val="tx1"/>
            </a:fontRef>
          </p:style>
        </p:cxnSp>
      </p:grpSp>
      <p:pic>
        <p:nvPicPr>
          <p:cNvPr id="9" name="图片 8" descr="横版组合——透明.png"/>
          <p:cNvPicPr>
            <a:picLocks noChangeAspect="1"/>
          </p:cNvPicPr>
          <p:nvPr userDrawn="1"/>
        </p:nvPicPr>
        <p:blipFill>
          <a:blip r:embed="rId2" cstate="screen"/>
          <a:srcRect/>
          <a:stretch>
            <a:fillRect/>
          </a:stretch>
        </p:blipFill>
        <p:spPr bwMode="auto">
          <a:xfrm>
            <a:off x="8610600" y="6073474"/>
            <a:ext cx="3086577" cy="64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marL="0" marR="0" lvl="0" indent="0" algn="l" defTabSz="914400" rtl="0" eaLnBrk="0" fontAlgn="base" latinLnBrk="0" hangingPunct="0">
              <a:lnSpc>
                <a:spcPct val="100000"/>
              </a:lnSpc>
              <a:spcBef>
                <a:spcPct val="0"/>
              </a:spcBef>
              <a:spcAft>
                <a:spcPct val="0"/>
              </a:spcAft>
              <a:buClrTx/>
              <a:buSzTx/>
              <a:buFontTx/>
              <a:buNone/>
              <a:defRPr/>
            </a:pPr>
            <a:fld id="{D30BF6A2-5B27-4B64-A87F-09EAC8EBFACB}"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Footer Placeholder 2"/>
          <p:cNvSpPr>
            <a:spLocks noGrp="1"/>
          </p:cNvSpPr>
          <p:nvPr>
            <p:ph type="ftr" sz="quarter" idx="11"/>
          </p:nvPr>
        </p:nvSpPr>
        <p:spPr/>
        <p:txBody>
          <a:body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Slide Number Placeholder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节标题">
    <p:spTree>
      <p:nvGrpSpPr>
        <p:cNvPr id="1" name=""/>
        <p:cNvGrpSpPr/>
        <p:nvPr/>
      </p:nvGrpSpPr>
      <p:grpSpPr>
        <a:xfrm>
          <a:off x="0" y="0"/>
          <a:ext cx="0" cy="0"/>
          <a:chOff x="0" y="0"/>
          <a:chExt cx="0" cy="0"/>
        </a:xfrm>
      </p:grpSpPr>
      <p:sp>
        <p:nvSpPr>
          <p:cNvPr id="2" name="KSO_ST1"/>
          <p:cNvSpPr>
            <a:spLocks noGrp="1"/>
          </p:cNvSpPr>
          <p:nvPr>
            <p:ph type="title"/>
          </p:nvPr>
        </p:nvSpPr>
        <p:spPr>
          <a:xfrm>
            <a:off x="2098675" y="2108200"/>
            <a:ext cx="7994651" cy="1235075"/>
          </a:xfrm>
        </p:spPr>
        <p:txBody>
          <a:bodyPr anchor="b">
            <a:normAutofit/>
          </a:bodyPr>
          <a:lstStyle>
            <a:lvl1pPr algn="ctr">
              <a:defRPr sz="3600">
                <a:solidFill>
                  <a:schemeClr val="accent1">
                    <a:lumMod val="75000"/>
                  </a:schemeClr>
                </a:solidFill>
                <a:effectLst/>
              </a:defRPr>
            </a:lvl1pPr>
          </a:lstStyle>
          <a:p>
            <a:r>
              <a:rPr lang="zh-CN" altLang="en-US"/>
              <a:t>单击此处编辑母版标题样式</a:t>
            </a:r>
            <a:endParaRPr lang="en-US" dirty="0"/>
          </a:p>
        </p:txBody>
      </p:sp>
      <p:sp>
        <p:nvSpPr>
          <p:cNvPr id="3" name="KSO_FD"/>
          <p:cNvSpPr>
            <a:spLocks noGrp="1"/>
          </p:cNvSpPr>
          <p:nvPr>
            <p:ph type="dt" sz="half" idx="10"/>
          </p:nvPr>
        </p:nvSpPr>
        <p:spPr/>
        <p:txBody>
          <a:bodyPr/>
          <a:lstStyle>
            <a:lvl1pPr>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36275C3A-DB10-4C46-8044-0229FAA8A4BD}"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KSO_FT"/>
          <p:cNvSpPr>
            <a:spLocks noGrp="1"/>
          </p:cNvSpPr>
          <p:nvPr>
            <p:ph type="ftr" sz="quarter" idx="11"/>
          </p:nvPr>
        </p:nvSpPr>
        <p:spPr/>
        <p:txBody>
          <a:bodyPr/>
          <a:lstStyle>
            <a:lvl1pPr>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KSO_FN"/>
          <p:cNvSpPr>
            <a:spLocks noGrp="1"/>
          </p:cNvSpPr>
          <p:nvPr>
            <p:ph type="sldNum" sz="quarter" idx="12"/>
          </p:nvPr>
        </p:nvSpPr>
        <p:spPr/>
        <p:txBody>
          <a:bodyPr/>
          <a:lstStyle>
            <a:lvl1pPr>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950E2911-4B38-3847-BB6A-657490750D80}" type="slidenum">
              <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88C7295-6EDE-4B97-9E78-24FF95E9EBBF}" type="datetime1">
              <a:rPr lang="zh-CN" altLang="en-US" smtClean="0"/>
              <a:t>2019/5/19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69942B8-D311-4E7D-8579-3E51C69EB101}"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16C9B06D-B69C-41B7-B3B1-FAFF4484418F}" type="datetime1">
              <a:rPr lang="zh-CN" altLang="en-US" smtClean="0"/>
              <a:t>2019/5/19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69942B8-D311-4E7D-8579-3E51C69EB101}"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8" name="标题 7"/>
          <p:cNvSpPr>
            <a:spLocks noGrp="1"/>
          </p:cNvSpPr>
          <p:nvPr>
            <p:ph type="ctrTitle"/>
          </p:nvPr>
        </p:nvSpPr>
        <p:spPr>
          <a:xfrm>
            <a:off x="1625600" y="4078704"/>
            <a:ext cx="9144000" cy="990600"/>
          </a:xfrm>
        </p:spPr>
        <p:txBody>
          <a:bodyPr anchor="t" anchorCtr="0"/>
          <a:lstStyle>
            <a:lvl1pPr algn="r">
              <a:defRPr sz="3200">
                <a:solidFill>
                  <a:schemeClr val="tx1"/>
                </a:solidFill>
              </a:defRPr>
            </a:lvl1pPr>
          </a:lstStyle>
          <a:p>
            <a:r>
              <a:rPr kumimoji="0" lang="zh-CN" altLang="en-US" dirty="0"/>
              <a:t>单击此处编辑母版标题样式</a:t>
            </a:r>
            <a:endParaRPr kumimoji="0" lang="en-US" dirty="0"/>
          </a:p>
        </p:txBody>
      </p:sp>
      <p:sp>
        <p:nvSpPr>
          <p:cNvPr id="9" name="副标题 8"/>
          <p:cNvSpPr>
            <a:spLocks noGrp="1"/>
          </p:cNvSpPr>
          <p:nvPr>
            <p:ph type="subTitle" idx="1"/>
          </p:nvPr>
        </p:nvSpPr>
        <p:spPr>
          <a:xfrm>
            <a:off x="1625600" y="5429248"/>
            <a:ext cx="9144000" cy="533400"/>
          </a:xfrm>
        </p:spPr>
        <p:txBody>
          <a:bodyPr/>
          <a:lstStyle>
            <a:lvl1pPr marL="0" indent="0" algn="r">
              <a:buNone/>
              <a:defRPr sz="2000">
                <a:solidFill>
                  <a:schemeClr val="tx2"/>
                </a:solidFill>
                <a:latin typeface="+mj-lt"/>
                <a:ea typeface="+mj-ea"/>
                <a:cs typeface="+mj-cs"/>
              </a:defRPr>
            </a:lvl1pPr>
            <a:lvl2pPr marL="457200" indent="0" algn="ctr">
              <a:buNone/>
            </a:lvl2pPr>
            <a:lvl3pPr marL="914400" indent="0" algn="ctr">
              <a:buNone/>
            </a:lvl3pPr>
            <a:lvl4pPr marL="1371600" indent="0" algn="ctr">
              <a:buNone/>
            </a:lvl4pPr>
            <a:lvl5pPr marL="1828800" indent="0" algn="ctr">
              <a:buNone/>
            </a:lvl5pPr>
            <a:lvl6pPr marL="2286000" indent="0" algn="ctr">
              <a:buNone/>
            </a:lvl6pPr>
            <a:lvl7pPr marL="2743200" indent="0" algn="ctr">
              <a:buNone/>
            </a:lvl7pPr>
            <a:lvl8pPr marL="3200400" indent="0" algn="ctr">
              <a:buNone/>
            </a:lvl8pPr>
            <a:lvl9pPr marL="3657600" indent="0" algn="ctr">
              <a:buNone/>
            </a:lvl9pPr>
          </a:lstStyle>
          <a:p>
            <a:r>
              <a:rPr kumimoji="0" lang="zh-CN" altLang="en-US"/>
              <a:t>单击此处编辑母版副标题样式</a:t>
            </a:r>
            <a:endParaRPr kumimoji="0" lang="en-US"/>
          </a:p>
        </p:txBody>
      </p:sp>
      <p:sp>
        <p:nvSpPr>
          <p:cNvPr id="28" name="日期占位符 27"/>
          <p:cNvSpPr>
            <a:spLocks noGrp="1"/>
          </p:cNvSpPr>
          <p:nvPr>
            <p:ph type="dt" sz="half" idx="10"/>
          </p:nvPr>
        </p:nvSpPr>
        <p:spPr>
          <a:xfrm>
            <a:off x="8534400" y="6355080"/>
            <a:ext cx="3048000" cy="365760"/>
          </a:xfrm>
        </p:spPr>
        <p:txBody>
          <a:bodyPr/>
          <a:lstStyle>
            <a:lvl1pPr>
              <a:defRPr sz="1400"/>
            </a:lvl1pPr>
          </a:lstStyle>
          <a:p>
            <a:pPr>
              <a:defRPr/>
            </a:pPr>
            <a:fld id="{CE606C58-E264-43AC-976F-86492C46AE4A}" type="datetime1">
              <a:rPr lang="zh-CN" altLang="en-US" smtClean="0"/>
              <a:t>2019/5/19</a:t>
            </a:fld>
            <a:endParaRPr lang="zh-CN" altLang="en-US"/>
          </a:p>
        </p:txBody>
      </p:sp>
      <p:sp>
        <p:nvSpPr>
          <p:cNvPr id="17" name="页脚占位符 16"/>
          <p:cNvSpPr>
            <a:spLocks noGrp="1"/>
          </p:cNvSpPr>
          <p:nvPr>
            <p:ph type="ftr" sz="quarter" idx="11"/>
          </p:nvPr>
        </p:nvSpPr>
        <p:spPr>
          <a:xfrm>
            <a:off x="3864864" y="6355080"/>
            <a:ext cx="4632960" cy="365760"/>
          </a:xfrm>
        </p:spPr>
        <p:txBody>
          <a:bodyPr/>
          <a:lstStyle/>
          <a:p>
            <a:pPr>
              <a:defRPr/>
            </a:pPr>
            <a:endParaRPr lang="zh-CN" altLang="en-US"/>
          </a:p>
        </p:txBody>
      </p:sp>
      <p:sp>
        <p:nvSpPr>
          <p:cNvPr id="29" name="灯片编号占位符 28"/>
          <p:cNvSpPr>
            <a:spLocks noGrp="1"/>
          </p:cNvSpPr>
          <p:nvPr>
            <p:ph type="sldNum" sz="quarter" idx="12"/>
          </p:nvPr>
        </p:nvSpPr>
        <p:spPr>
          <a:xfrm>
            <a:off x="1621536" y="6355080"/>
            <a:ext cx="1625600" cy="365760"/>
          </a:xfrm>
        </p:spPr>
        <p:txBody>
          <a:bodyPr/>
          <a:lstStyle/>
          <a:p>
            <a:pPr>
              <a:defRPr/>
            </a:pPr>
            <a:fld id="{1EEFA0CC-5EC4-434D-81B4-71F8B15E9103}" type="slidenum">
              <a:rPr lang="zh-CN" altLang="en-US" smtClean="0"/>
              <a:t>‹#›</a:t>
            </a:fld>
            <a:endParaRPr lang="zh-CN" altLang="en-US" dirty="0"/>
          </a:p>
        </p:txBody>
      </p:sp>
      <p:sp>
        <p:nvSpPr>
          <p:cNvPr id="21" name="矩形 20"/>
          <p:cNvSpPr/>
          <p:nvPr/>
        </p:nvSpPr>
        <p:spPr>
          <a:xfrm>
            <a:off x="1206500" y="3936831"/>
            <a:ext cx="9753600" cy="1280160"/>
          </a:xfrm>
          <a:prstGeom prst="rect">
            <a:avLst/>
          </a:prstGeom>
          <a:noFill/>
          <a:ln w="6350" cap="rnd" cmpd="sng" algn="ctr">
            <a:solidFill>
              <a:schemeClr val="accent1"/>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3" name="矩形 32"/>
          <p:cNvSpPr/>
          <p:nvPr/>
        </p:nvSpPr>
        <p:spPr>
          <a:xfrm>
            <a:off x="1219200" y="5337006"/>
            <a:ext cx="9753600" cy="685800"/>
          </a:xfrm>
          <a:prstGeom prst="rect">
            <a:avLst/>
          </a:prstGeom>
          <a:noFill/>
          <a:ln w="6350" cap="rnd" cmpd="sng" algn="ctr">
            <a:solidFill>
              <a:schemeClr val="accent2"/>
            </a:solid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22" name="矩形 21"/>
          <p:cNvSpPr/>
          <p:nvPr/>
        </p:nvSpPr>
        <p:spPr>
          <a:xfrm>
            <a:off x="1206500" y="3936831"/>
            <a:ext cx="304800" cy="1280160"/>
          </a:xfrm>
          <a:prstGeom prst="rect">
            <a:avLst/>
          </a:prstGeom>
          <a:solidFill>
            <a:schemeClr val="accent1"/>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
        <p:nvSpPr>
          <p:cNvPr id="32" name="矩形 31"/>
          <p:cNvSpPr/>
          <p:nvPr/>
        </p:nvSpPr>
        <p:spPr>
          <a:xfrm>
            <a:off x="1219200" y="5337006"/>
            <a:ext cx="304800" cy="685800"/>
          </a:xfrm>
          <a:prstGeom prst="rect">
            <a:avLst/>
          </a:prstGeom>
          <a:solidFill>
            <a:schemeClr val="accent2"/>
          </a:solidFill>
          <a:ln w="635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0" lang="zh-CN" altLang="en-US" dirty="0"/>
              <a:t>单击此处编辑母版标题样式</a:t>
            </a:r>
            <a:endParaRPr kumimoji="0" lang="en-US" dirty="0"/>
          </a:p>
        </p:txBody>
      </p:sp>
      <p:sp>
        <p:nvSpPr>
          <p:cNvPr id="6" name="灯片编号占位符 5"/>
          <p:cNvSpPr>
            <a:spLocks noGrp="1"/>
          </p:cNvSpPr>
          <p:nvPr>
            <p:ph type="sldNum" sz="quarter" idx="12"/>
          </p:nvPr>
        </p:nvSpPr>
        <p:spPr/>
        <p:txBody>
          <a:bodyPr/>
          <a:lstStyle/>
          <a:p>
            <a:pPr>
              <a:defRPr/>
            </a:pPr>
            <a:fld id="{186CD752-E97E-448D-B748-32DD1A79B5F2}" type="slidenum">
              <a:rPr lang="zh-CN" altLang="en-US" smtClean="0"/>
              <a:t>‹#›</a:t>
            </a:fld>
            <a:endParaRPr lang="zh-CN" altLang="en-US" dirty="0"/>
          </a:p>
        </p:txBody>
      </p:sp>
      <p:sp>
        <p:nvSpPr>
          <p:cNvPr id="8" name="内容占位符 7"/>
          <p:cNvSpPr>
            <a:spLocks noGrp="1"/>
          </p:cNvSpPr>
          <p:nvPr>
            <p:ph sz="quarter" idx="1"/>
          </p:nvPr>
        </p:nvSpPr>
        <p:spPr>
          <a:xfrm>
            <a:off x="609600" y="1219200"/>
            <a:ext cx="10972800" cy="4937760"/>
          </a:xfrm>
        </p:spPr>
        <p:txBody>
          <a:bodyPr/>
          <a:lstStyle/>
          <a:p>
            <a:pPr lvl="0" eaLnBrk="1" latinLnBrk="0" hangingPunct="1"/>
            <a:r>
              <a:rPr lang="zh-CN" altLang="en-US"/>
              <a:t>单击此处编辑母版文本样式</a:t>
            </a:r>
          </a:p>
          <a:p>
            <a:pPr lvl="1" eaLnBrk="1" latinLnBrk="0" hangingPunct="1"/>
            <a:r>
              <a:rPr lang="zh-CN" altLang="en-US"/>
              <a:t>第二级</a:t>
            </a:r>
          </a:p>
          <a:p>
            <a:pPr lvl="2" eaLnBrk="1" latinLnBrk="0" hangingPunct="1"/>
            <a:r>
              <a:rPr lang="zh-CN" altLang="en-US"/>
              <a:t>第三级</a:t>
            </a:r>
          </a:p>
          <a:p>
            <a:pPr lvl="3" eaLnBrk="1" latinLnBrk="0" hangingPunct="1"/>
            <a:r>
              <a:rPr lang="zh-CN" altLang="en-US"/>
              <a:t>第四级</a:t>
            </a:r>
          </a:p>
          <a:p>
            <a:pPr lvl="4" eaLnBrk="1" latinLnBrk="0" hangingPunct="1"/>
            <a:r>
              <a:rPr lang="zh-CN" altLang="en-US"/>
              <a:t>第五级</a:t>
            </a:r>
            <a:endParaRPr kumimoji="0"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5.xml"/><Relationship Id="rId13" Type="http://schemas.openxmlformats.org/officeDocument/2006/relationships/slideLayout" Target="../slideLayouts/slideLayout20.xml"/><Relationship Id="rId3" Type="http://schemas.openxmlformats.org/officeDocument/2006/relationships/slideLayout" Target="../slideLayouts/slideLayout10.xml"/><Relationship Id="rId7" Type="http://schemas.openxmlformats.org/officeDocument/2006/relationships/slideLayout" Target="../slideLayouts/slideLayout14.xml"/><Relationship Id="rId12" Type="http://schemas.openxmlformats.org/officeDocument/2006/relationships/slideLayout" Target="../slideLayouts/slideLayout19.xml"/><Relationship Id="rId2" Type="http://schemas.openxmlformats.org/officeDocument/2006/relationships/slideLayout" Target="../slideLayouts/slideLayout9.xml"/><Relationship Id="rId16" Type="http://schemas.openxmlformats.org/officeDocument/2006/relationships/theme" Target="../theme/theme2.xml"/><Relationship Id="rId1" Type="http://schemas.openxmlformats.org/officeDocument/2006/relationships/slideLayout" Target="../slideLayouts/slideLayout8.xml"/><Relationship Id="rId6" Type="http://schemas.openxmlformats.org/officeDocument/2006/relationships/slideLayout" Target="../slideLayouts/slideLayout13.xml"/><Relationship Id="rId11" Type="http://schemas.openxmlformats.org/officeDocument/2006/relationships/slideLayout" Target="../slideLayouts/slideLayout18.xml"/><Relationship Id="rId5" Type="http://schemas.openxmlformats.org/officeDocument/2006/relationships/slideLayout" Target="../slideLayouts/slideLayout12.xml"/><Relationship Id="rId15" Type="http://schemas.openxmlformats.org/officeDocument/2006/relationships/slideLayout" Target="../slideLayouts/slideLayout22.xml"/><Relationship Id="rId10" Type="http://schemas.openxmlformats.org/officeDocument/2006/relationships/slideLayout" Target="../slideLayouts/slideLayout17.xml"/><Relationship Id="rId4" Type="http://schemas.openxmlformats.org/officeDocument/2006/relationships/slideLayout" Target="../slideLayouts/slideLayout11.xml"/><Relationship Id="rId9" Type="http://schemas.openxmlformats.org/officeDocument/2006/relationships/slideLayout" Target="../slideLayouts/slideLayout16.xml"/><Relationship Id="rId14" Type="http://schemas.openxmlformats.org/officeDocument/2006/relationships/slideLayout" Target="../slideLayouts/slideLayout21.xml"/></Relationships>
</file>

<file path=ppt/slideMasters/_rels/slideMaster3.xml.rels><?xml version="1.0" encoding="UTF-8" standalone="yes"?>
<Relationships xmlns="http://schemas.openxmlformats.org/package/2006/relationships"><Relationship Id="rId8" Type="http://schemas.openxmlformats.org/officeDocument/2006/relationships/theme" Target="../theme/theme3.xml"/><Relationship Id="rId3" Type="http://schemas.openxmlformats.org/officeDocument/2006/relationships/slideLayout" Target="../slideLayouts/slideLayout25.xml"/><Relationship Id="rId7" Type="http://schemas.openxmlformats.org/officeDocument/2006/relationships/slideLayout" Target="../slideLayouts/slideLayout29.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DDCBC027-5806-4850-B0D5-8FB6C4166333}" type="datetime1">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2" name="标题占位符 21"/>
          <p:cNvSpPr>
            <a:spLocks noGrp="1"/>
          </p:cNvSpPr>
          <p:nvPr>
            <p:ph type="title"/>
          </p:nvPr>
        </p:nvSpPr>
        <p:spPr>
          <a:xfrm>
            <a:off x="609600" y="152400"/>
            <a:ext cx="10972800" cy="990600"/>
          </a:xfrm>
          <a:prstGeom prst="rect">
            <a:avLst/>
          </a:prstGeom>
        </p:spPr>
        <p:txBody>
          <a:bodyPr vert="horz" anchor="b" anchorCtr="0">
            <a:normAutofit/>
          </a:bodyPr>
          <a:lstStyle/>
          <a:p>
            <a:r>
              <a:rPr kumimoji="0" lang="zh-CN" altLang="en-US"/>
              <a:t>单击此处编辑母版标题样式</a:t>
            </a:r>
            <a:endParaRPr kumimoji="0" lang="en-US"/>
          </a:p>
        </p:txBody>
      </p:sp>
      <p:sp>
        <p:nvSpPr>
          <p:cNvPr id="13" name="文本占位符 12"/>
          <p:cNvSpPr>
            <a:spLocks noGrp="1"/>
          </p:cNvSpPr>
          <p:nvPr>
            <p:ph type="body" idx="1"/>
          </p:nvPr>
        </p:nvSpPr>
        <p:spPr>
          <a:xfrm>
            <a:off x="609600" y="1219200"/>
            <a:ext cx="10972800" cy="4910328"/>
          </a:xfrm>
          <a:prstGeom prst="rect">
            <a:avLst/>
          </a:prstGeom>
        </p:spPr>
        <p:txBody>
          <a:bodyPr vert="horz">
            <a:normAutofit/>
          </a:bodyPr>
          <a:lstStyle/>
          <a:p>
            <a:pPr lvl="0" eaLnBrk="1" latinLnBrk="0" hangingPunct="1"/>
            <a:r>
              <a:rPr kumimoji="0" lang="zh-CN" altLang="en-US"/>
              <a:t>单击此处编辑母版文本样式</a:t>
            </a:r>
          </a:p>
          <a:p>
            <a:pPr lvl="1" eaLnBrk="1" latinLnBrk="0" hangingPunct="1"/>
            <a:r>
              <a:rPr kumimoji="0" lang="zh-CN" altLang="en-US"/>
              <a:t>第二级</a:t>
            </a:r>
          </a:p>
          <a:p>
            <a:pPr lvl="2" eaLnBrk="1" latinLnBrk="0" hangingPunct="1"/>
            <a:r>
              <a:rPr kumimoji="0" lang="zh-CN" altLang="en-US"/>
              <a:t>第三级</a:t>
            </a:r>
          </a:p>
          <a:p>
            <a:pPr lvl="3" eaLnBrk="1" latinLnBrk="0" hangingPunct="1"/>
            <a:r>
              <a:rPr kumimoji="0" lang="zh-CN" altLang="en-US"/>
              <a:t>第四级</a:t>
            </a:r>
          </a:p>
          <a:p>
            <a:pPr lvl="4" eaLnBrk="1" latinLnBrk="0" hangingPunct="1"/>
            <a:r>
              <a:rPr kumimoji="0" lang="zh-CN" altLang="en-US"/>
              <a:t>第五级</a:t>
            </a:r>
            <a:endParaRPr kumimoji="0" lang="en-US"/>
          </a:p>
        </p:txBody>
      </p:sp>
      <p:sp>
        <p:nvSpPr>
          <p:cNvPr id="14" name="日期占位符 13"/>
          <p:cNvSpPr>
            <a:spLocks noGrp="1"/>
          </p:cNvSpPr>
          <p:nvPr>
            <p:ph type="dt" sz="half" idx="2"/>
          </p:nvPr>
        </p:nvSpPr>
        <p:spPr>
          <a:xfrm>
            <a:off x="8534400" y="6356350"/>
            <a:ext cx="3052064" cy="365760"/>
          </a:xfrm>
          <a:prstGeom prst="rect">
            <a:avLst/>
          </a:prstGeom>
        </p:spPr>
        <p:txBody>
          <a:bodyPr vert="horz"/>
          <a:lstStyle>
            <a:lvl1pPr algn="l" eaLnBrk="1" latinLnBrk="0" hangingPunct="1">
              <a:defRPr kumimoji="0" sz="1400">
                <a:solidFill>
                  <a:schemeClr val="tx2"/>
                </a:solidFill>
              </a:defRPr>
            </a:lvl1pPr>
          </a:lstStyle>
          <a:p>
            <a:pPr>
              <a:defRPr/>
            </a:pPr>
            <a:fld id="{3CD20000-20E1-4E21-B031-E4CB5160CC5B}" type="datetime1">
              <a:rPr lang="zh-CN" altLang="en-US" smtClean="0"/>
              <a:t>2019/5/19</a:t>
            </a:fld>
            <a:endParaRPr lang="zh-CN" altLang="en-US"/>
          </a:p>
        </p:txBody>
      </p:sp>
      <p:sp>
        <p:nvSpPr>
          <p:cNvPr id="3" name="页脚占位符 2"/>
          <p:cNvSpPr>
            <a:spLocks noGrp="1"/>
          </p:cNvSpPr>
          <p:nvPr>
            <p:ph type="ftr" sz="quarter" idx="3"/>
          </p:nvPr>
        </p:nvSpPr>
        <p:spPr>
          <a:xfrm>
            <a:off x="3864864" y="6356350"/>
            <a:ext cx="4673600" cy="365760"/>
          </a:xfrm>
          <a:prstGeom prst="rect">
            <a:avLst/>
          </a:prstGeom>
        </p:spPr>
        <p:txBody>
          <a:bodyPr vert="horz"/>
          <a:lstStyle>
            <a:lvl1pPr algn="r" eaLnBrk="1" latinLnBrk="0" hangingPunct="1">
              <a:defRPr kumimoji="0" sz="1400">
                <a:solidFill>
                  <a:schemeClr val="tx2"/>
                </a:solidFill>
              </a:defRPr>
            </a:lvl1pPr>
          </a:lstStyle>
          <a:p>
            <a:pPr>
              <a:defRPr/>
            </a:pPr>
            <a:endParaRPr lang="zh-CN" altLang="en-US"/>
          </a:p>
        </p:txBody>
      </p:sp>
      <p:sp>
        <p:nvSpPr>
          <p:cNvPr id="23" name="灯片编号占位符 22"/>
          <p:cNvSpPr>
            <a:spLocks noGrp="1"/>
          </p:cNvSpPr>
          <p:nvPr>
            <p:ph type="sldNum" sz="quarter" idx="4"/>
          </p:nvPr>
        </p:nvSpPr>
        <p:spPr>
          <a:xfrm>
            <a:off x="816864" y="6356350"/>
            <a:ext cx="2641600" cy="365760"/>
          </a:xfrm>
          <a:prstGeom prst="rect">
            <a:avLst/>
          </a:prstGeom>
        </p:spPr>
        <p:txBody>
          <a:bodyPr vert="horz"/>
          <a:lstStyle>
            <a:lvl1pPr algn="l" eaLnBrk="1" latinLnBrk="0" hangingPunct="1">
              <a:defRPr kumimoji="0" sz="1400">
                <a:solidFill>
                  <a:schemeClr val="tx2"/>
                </a:solidFill>
              </a:defRPr>
            </a:lvl1pPr>
          </a:lstStyle>
          <a:p>
            <a:pPr>
              <a:defRPr/>
            </a:pPr>
            <a:fld id="{51FD954E-C6E5-46D9-8AB1-C4D485CE53C4}" type="slidenum">
              <a:rPr lang="zh-CN" altLang="en-US" smtClean="0"/>
              <a:t>‹#›</a:t>
            </a:fld>
            <a:endParaRPr lang="zh-CN" altLang="en-US"/>
          </a:p>
        </p:txBody>
      </p:sp>
      <p:sp>
        <p:nvSpPr>
          <p:cNvPr id="28" name="直接连接符 27"/>
          <p:cNvSpPr>
            <a:spLocks noChangeShapeType="1"/>
          </p:cNvSpPr>
          <p:nvPr/>
        </p:nvSpPr>
        <p:spPr bwMode="auto">
          <a:xfrm>
            <a:off x="609600" y="6353175"/>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29" name="直接连接符 28"/>
          <p:cNvSpPr>
            <a:spLocks noChangeShapeType="1"/>
          </p:cNvSpPr>
          <p:nvPr/>
        </p:nvSpPr>
        <p:spPr bwMode="auto">
          <a:xfrm>
            <a:off x="609600" y="1143000"/>
            <a:ext cx="10972800" cy="0"/>
          </a:xfrm>
          <a:prstGeom prst="line">
            <a:avLst/>
          </a:prstGeom>
          <a:noFill/>
          <a:ln w="9525" cap="flat" cmpd="sng" algn="ctr">
            <a:solidFill>
              <a:schemeClr val="accent2"/>
            </a:solidFill>
            <a:prstDash val="dash"/>
            <a:round/>
            <a:headEnd type="none" w="med" len="med"/>
            <a:tailEnd type="none" w="med" len="med"/>
          </a:ln>
          <a:effectLst/>
        </p:spPr>
        <p:txBody>
          <a:bodyPr vert="horz" wrap="square" lIns="91440" tIns="45720" rIns="91440" bIns="45720" anchor="t" compatLnSpc="1"/>
          <a:lstStyle/>
          <a:p>
            <a:endParaRPr kumimoji="0" lang="en-US" sz="1800"/>
          </a:p>
        </p:txBody>
      </p:sp>
      <p:sp>
        <p:nvSpPr>
          <p:cNvPr id="10" name="等腰三角形 9"/>
          <p:cNvSpPr>
            <a:spLocks noChangeAspect="1"/>
          </p:cNvSpPr>
          <p:nvPr/>
        </p:nvSpPr>
        <p:spPr>
          <a:xfrm rot="5400000">
            <a:off x="590609" y="6447423"/>
            <a:ext cx="190849" cy="160419"/>
          </a:xfrm>
          <a:prstGeom prst="triangle">
            <a:avLst>
              <a:gd name="adj" fmla="val 50000"/>
            </a:avLst>
          </a:prstGeom>
          <a:solidFill>
            <a:schemeClr val="accent2"/>
          </a:solidFill>
          <a:ln w="25400" cap="rnd" cmpd="sng" algn="ctr">
            <a:noFill/>
            <a:prstDash val="solid"/>
          </a:ln>
          <a:effectLst/>
        </p:spPr>
        <p:style>
          <a:lnRef idx="3">
            <a:schemeClr val="lt1"/>
          </a:lnRef>
          <a:fillRef idx="1">
            <a:schemeClr val="accent1"/>
          </a:fillRef>
          <a:effectRef idx="1">
            <a:schemeClr val="accent1"/>
          </a:effectRef>
          <a:fontRef idx="minor">
            <a:schemeClr val="lt1"/>
          </a:fontRef>
        </p:style>
        <p:txBody>
          <a:bodyPr anchor="ctr"/>
          <a:lstStyle/>
          <a:p>
            <a:pPr algn="ctr" eaLnBrk="1" latinLnBrk="0" hangingPunct="1"/>
            <a:endParaRPr kumimoji="0" lang="en-US" sz="1800"/>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 id="2147483662" r:id="rId6"/>
    <p:sldLayoutId id="2147483663" r:id="rId7"/>
    <p:sldLayoutId id="2147483664" r:id="rId8"/>
    <p:sldLayoutId id="2147483665" r:id="rId9"/>
    <p:sldLayoutId id="2147483666" r:id="rId10"/>
    <p:sldLayoutId id="2147483667" r:id="rId11"/>
    <p:sldLayoutId id="2147483668" r:id="rId12"/>
    <p:sldLayoutId id="2147483669" r:id="rId13"/>
    <p:sldLayoutId id="2147483670" r:id="rId14"/>
    <p:sldLayoutId id="2147483671" r:id="rId15"/>
  </p:sldLayoutIdLst>
  <p:hf hdr="0" ftr="0" dt="0"/>
  <p:txStyles>
    <p:titleStyle>
      <a:lvl1pPr algn="l" rtl="0" eaLnBrk="1" latinLnBrk="0" hangingPunct="1">
        <a:spcBef>
          <a:spcPct val="0"/>
        </a:spcBef>
        <a:buNone/>
        <a:defRPr kumimoji="0" sz="3200" kern="1200">
          <a:solidFill>
            <a:schemeClr val="tx2"/>
          </a:solidFill>
          <a:latin typeface="+mj-lt"/>
          <a:ea typeface="+mj-ea"/>
          <a:cs typeface="+mj-cs"/>
        </a:defRPr>
      </a:lvl1pPr>
    </p:titleStyle>
    <p:bodyStyle>
      <a:lvl1pPr marL="274320" indent="-274320" algn="l" rtl="0" eaLnBrk="1" latinLnBrk="0" hangingPunct="1">
        <a:spcBef>
          <a:spcPts val="600"/>
        </a:spcBef>
        <a:buClr>
          <a:schemeClr val="accent1"/>
        </a:buClr>
        <a:buSzPct val="76000"/>
        <a:buFont typeface="Wingdings 3"/>
        <a:buChar char=""/>
        <a:defRPr kumimoji="0" sz="2600" kern="1200">
          <a:solidFill>
            <a:schemeClr val="tx1"/>
          </a:solidFill>
          <a:latin typeface="+mn-lt"/>
          <a:ea typeface="+mn-ea"/>
          <a:cs typeface="+mn-cs"/>
        </a:defRPr>
      </a:lvl1pPr>
      <a:lvl2pPr marL="548640" indent="-274320" algn="l" rtl="0" eaLnBrk="1" latinLnBrk="0" hangingPunct="1">
        <a:spcBef>
          <a:spcPts val="500"/>
        </a:spcBef>
        <a:buClr>
          <a:schemeClr val="accent2"/>
        </a:buClr>
        <a:buSzPct val="76000"/>
        <a:buFont typeface="Wingdings 3"/>
        <a:buChar char=""/>
        <a:defRPr kumimoji="0" sz="2300" kern="1200">
          <a:solidFill>
            <a:schemeClr val="tx2"/>
          </a:solidFill>
          <a:latin typeface="+mn-lt"/>
          <a:ea typeface="+mn-ea"/>
          <a:cs typeface="+mn-cs"/>
        </a:defRPr>
      </a:lvl2pPr>
      <a:lvl3pPr marL="822960" indent="-228600" algn="l" rtl="0" eaLnBrk="1" latinLnBrk="0" hangingPunct="1">
        <a:spcBef>
          <a:spcPts val="500"/>
        </a:spcBef>
        <a:buClr>
          <a:schemeClr val="bg1">
            <a:shade val="50000"/>
          </a:schemeClr>
        </a:buClr>
        <a:buSzPct val="76000"/>
        <a:buFont typeface="Wingdings 3"/>
        <a:buChar char=""/>
        <a:defRPr kumimoji="0" sz="2000" kern="1200">
          <a:solidFill>
            <a:schemeClr val="tx1"/>
          </a:solidFill>
          <a:latin typeface="+mn-lt"/>
          <a:ea typeface="+mn-ea"/>
          <a:cs typeface="+mn-cs"/>
        </a:defRPr>
      </a:lvl3pPr>
      <a:lvl4pPr marL="1097280" indent="-228600" algn="l" rtl="0" eaLnBrk="1" latinLnBrk="0" hangingPunct="1">
        <a:spcBef>
          <a:spcPts val="400"/>
        </a:spcBef>
        <a:buClr>
          <a:schemeClr val="accent2">
            <a:shade val="75000"/>
          </a:schemeClr>
        </a:buClr>
        <a:buSzPct val="70000"/>
        <a:buFont typeface="Wingdings"/>
        <a:buChar char=""/>
        <a:defRPr kumimoji="0" sz="1800" kern="1200">
          <a:solidFill>
            <a:schemeClr val="tx1"/>
          </a:solidFill>
          <a:latin typeface="+mn-lt"/>
          <a:ea typeface="+mn-ea"/>
          <a:cs typeface="+mn-cs"/>
        </a:defRPr>
      </a:lvl4pPr>
      <a:lvl5pPr marL="1371600" indent="-228600" algn="l" rtl="0" eaLnBrk="1" latinLnBrk="0" hangingPunct="1">
        <a:spcBef>
          <a:spcPts val="300"/>
        </a:spcBef>
        <a:buClr>
          <a:schemeClr val="accent2"/>
        </a:buClr>
        <a:buSzPct val="70000"/>
        <a:buFont typeface="Wingdings"/>
        <a:buChar char=""/>
        <a:defRPr kumimoji="0" sz="1600" kern="1200">
          <a:solidFill>
            <a:schemeClr val="tx1"/>
          </a:solidFill>
          <a:latin typeface="+mn-lt"/>
          <a:ea typeface="+mn-ea"/>
          <a:cs typeface="+mn-cs"/>
        </a:defRPr>
      </a:lvl5pPr>
      <a:lvl6pPr marL="1645920" indent="-182880" algn="l" rtl="0" eaLnBrk="1" latinLnBrk="0" hangingPunct="1">
        <a:spcBef>
          <a:spcPts val="300"/>
        </a:spcBef>
        <a:buClr>
          <a:srgbClr val="9FB8CD">
            <a:shade val="75000"/>
          </a:srgbClr>
        </a:buClr>
        <a:buSzPct val="75000"/>
        <a:buFont typeface="Wingdings 3"/>
        <a:buChar char=""/>
        <a:defRPr kumimoji="0" lang="en-US" sz="1600" kern="1200" smtClean="0">
          <a:solidFill>
            <a:schemeClr val="tx1"/>
          </a:solidFill>
          <a:latin typeface="+mn-lt"/>
          <a:ea typeface="+mn-ea"/>
          <a:cs typeface="+mn-cs"/>
        </a:defRPr>
      </a:lvl6pPr>
      <a:lvl7pPr marL="1828800" indent="-182880" algn="l" rtl="0" eaLnBrk="1" latinLnBrk="0" hangingPunct="1">
        <a:spcBef>
          <a:spcPts val="300"/>
        </a:spcBef>
        <a:buClr>
          <a:srgbClr val="727CA3">
            <a:shade val="75000"/>
          </a:srgbClr>
        </a:buClr>
        <a:buSzPct val="75000"/>
        <a:buFont typeface="Wingdings 3"/>
        <a:buChar char=""/>
        <a:defRPr kumimoji="0" lang="en-US" sz="1400" kern="1200" smtClean="0">
          <a:solidFill>
            <a:schemeClr val="tx1"/>
          </a:solidFill>
          <a:latin typeface="+mn-lt"/>
          <a:ea typeface="+mn-ea"/>
          <a:cs typeface="+mn-cs"/>
        </a:defRPr>
      </a:lvl7pPr>
      <a:lvl8pPr marL="2011680" indent="-182880" algn="l" rtl="0" eaLnBrk="1" latinLnBrk="0" hangingPunct="1">
        <a:spcBef>
          <a:spcPts val="300"/>
        </a:spcBef>
        <a:buClr>
          <a:prstClr val="white">
            <a:shade val="50000"/>
          </a:prstClr>
        </a:buClr>
        <a:buSzPct val="75000"/>
        <a:buFont typeface="Wingdings 3"/>
        <a:buChar char=""/>
        <a:defRPr kumimoji="0" lang="en-US" sz="1400" kern="1200" smtClean="0">
          <a:solidFill>
            <a:schemeClr val="tx1"/>
          </a:solidFill>
          <a:latin typeface="+mn-lt"/>
          <a:ea typeface="+mn-ea"/>
          <a:cs typeface="+mn-cs"/>
        </a:defRPr>
      </a:lvl8pPr>
      <a:lvl9pPr marL="2194560" indent="-182880" algn="l" rtl="0" eaLnBrk="1" latinLnBrk="0" hangingPunct="1">
        <a:spcBef>
          <a:spcPts val="300"/>
        </a:spcBef>
        <a:buClr>
          <a:srgbClr val="9FB8CD"/>
        </a:buClr>
        <a:buSzPct val="75000"/>
        <a:buFont typeface="Wingdings 3"/>
        <a:buChar char=""/>
        <a:defRPr kumimoji="0" lang="en-US" sz="1200" kern="1200" smtClean="0">
          <a:solidFill>
            <a:schemeClr val="tx1"/>
          </a:solidFill>
          <a:latin typeface="+mn-lt"/>
          <a:ea typeface="+mn-ea"/>
          <a:cs typeface="+mn-cs"/>
        </a:defRPr>
      </a:lvl9pPr>
    </p:bodyStyle>
    <p:otherStyle>
      <a:lvl1pPr marL="0" algn="l" rtl="0" eaLnBrk="1" latinLnBrk="0" hangingPunct="1">
        <a:defRPr kumimoji="0" kern="1200">
          <a:solidFill>
            <a:schemeClr val="tx1"/>
          </a:solidFill>
          <a:latin typeface="+mn-lt"/>
          <a:ea typeface="+mn-ea"/>
          <a:cs typeface="+mn-cs"/>
        </a:defRPr>
      </a:lvl1pPr>
      <a:lvl2pPr marL="457200" algn="l" rtl="0" eaLnBrk="1" latinLnBrk="0" hangingPunct="1">
        <a:defRPr kumimoji="0" kern="1200">
          <a:solidFill>
            <a:schemeClr val="tx1"/>
          </a:solidFill>
          <a:latin typeface="+mn-lt"/>
          <a:ea typeface="+mn-ea"/>
          <a:cs typeface="+mn-cs"/>
        </a:defRPr>
      </a:lvl2pPr>
      <a:lvl3pPr marL="914400" algn="l" rtl="0" eaLnBrk="1" latinLnBrk="0" hangingPunct="1">
        <a:defRPr kumimoji="0" kern="1200">
          <a:solidFill>
            <a:schemeClr val="tx1"/>
          </a:solidFill>
          <a:latin typeface="+mn-lt"/>
          <a:ea typeface="+mn-ea"/>
          <a:cs typeface="+mn-cs"/>
        </a:defRPr>
      </a:lvl3pPr>
      <a:lvl4pPr marL="1371600" algn="l" rtl="0" eaLnBrk="1" latinLnBrk="0" hangingPunct="1">
        <a:defRPr kumimoji="0" kern="1200">
          <a:solidFill>
            <a:schemeClr val="tx1"/>
          </a:solidFill>
          <a:latin typeface="+mn-lt"/>
          <a:ea typeface="+mn-ea"/>
          <a:cs typeface="+mn-cs"/>
        </a:defRPr>
      </a:lvl4pPr>
      <a:lvl5pPr marL="1828800" algn="l" rtl="0" eaLnBrk="1" latinLnBrk="0" hangingPunct="1">
        <a:defRPr kumimoji="0" kern="1200">
          <a:solidFill>
            <a:schemeClr val="tx1"/>
          </a:solidFill>
          <a:latin typeface="+mn-lt"/>
          <a:ea typeface="+mn-ea"/>
          <a:cs typeface="+mn-cs"/>
        </a:defRPr>
      </a:lvl5pPr>
      <a:lvl6pPr marL="2286000" algn="l" rtl="0" eaLnBrk="1" latinLnBrk="0" hangingPunct="1">
        <a:defRPr kumimoji="0" kern="1200">
          <a:solidFill>
            <a:schemeClr val="tx1"/>
          </a:solidFill>
          <a:latin typeface="+mn-lt"/>
          <a:ea typeface="+mn-ea"/>
          <a:cs typeface="+mn-cs"/>
        </a:defRPr>
      </a:lvl6pPr>
      <a:lvl7pPr marL="2743200" algn="l" rtl="0" eaLnBrk="1" latinLnBrk="0" hangingPunct="1">
        <a:defRPr kumimoji="0" kern="1200">
          <a:solidFill>
            <a:schemeClr val="tx1"/>
          </a:solidFill>
          <a:latin typeface="+mn-lt"/>
          <a:ea typeface="+mn-ea"/>
          <a:cs typeface="+mn-cs"/>
        </a:defRPr>
      </a:lvl7pPr>
      <a:lvl8pPr marL="3200400" algn="l" rtl="0" eaLnBrk="1" latinLnBrk="0" hangingPunct="1">
        <a:defRPr kumimoji="0" kern="1200">
          <a:solidFill>
            <a:schemeClr val="tx1"/>
          </a:solidFill>
          <a:latin typeface="+mn-lt"/>
          <a:ea typeface="+mn-ea"/>
          <a:cs typeface="+mn-cs"/>
        </a:defRPr>
      </a:lvl8pPr>
      <a:lvl9pPr marL="3657600" algn="l" rtl="0" eaLnBrk="1" latinLnBrk="0" hangingPunct="1">
        <a:defRPr kumimoji="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0" fontAlgn="base" latinLnBrk="0" hangingPunct="0">
              <a:lnSpc>
                <a:spcPct val="100000"/>
              </a:lnSpc>
              <a:spcBef>
                <a:spcPct val="0"/>
              </a:spcBef>
              <a:spcAft>
                <a:spcPct val="0"/>
              </a:spcAft>
              <a:buClrTx/>
              <a:buSzTx/>
              <a:buFontTx/>
              <a:buNone/>
              <a:defRPr/>
            </a:pPr>
            <a:fld id="{63C5E0C2-28B8-CE44-9D60-588CFEE87B31}" type="datetimeFigureOut">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2019/5/19</a:t>
            </a:fld>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0" fontAlgn="base" latinLnBrk="0" hangingPunct="0">
              <a:lnSpc>
                <a:spcPct val="100000"/>
              </a:lnSpc>
              <a:spcBef>
                <a:spcPct val="0"/>
              </a:spcBef>
              <a:spcAft>
                <a:spcPct val="0"/>
              </a:spcAft>
              <a:buClrTx/>
              <a:buSzTx/>
              <a:buFontTx/>
              <a:buNone/>
              <a:defRPr/>
            </a:pPr>
            <a:endParaRPr kumimoji="0" lang="zh-CN" altLang="en-US"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0" fontAlgn="base" latinLnBrk="0" hangingPunct="0">
              <a:lnSpc>
                <a:spcPct val="100000"/>
              </a:lnSpc>
              <a:spcBef>
                <a:spcPct val="0"/>
              </a:spcBef>
              <a:spcAft>
                <a:spcPct val="0"/>
              </a:spcAft>
              <a:buClrTx/>
              <a:buSzTx/>
              <a:buFontTx/>
              <a:buNone/>
              <a:defRPr/>
            </a:pPr>
            <a:fld id="{41093995-55F8-9440-9010-524D68AC1856}"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xueshu.baidu.com/usercenter/paper/show?paperid=be5348048dd263aced0f2bdc75a535e8&amp;site=xueshu_se"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13.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7.gif"/><Relationship Id="rId5" Type="http://schemas.openxmlformats.org/officeDocument/2006/relationships/image" Target="../media/image16.svg"/><Relationship Id="rId4"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1.png"/><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0.gi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hyperlink" Target="https://clarinet-demo.github.io/"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30.emf"/><Relationship Id="rId4" Type="http://schemas.openxmlformats.org/officeDocument/2006/relationships/package" Target="../embeddings/Microsoft_Visio___25.vsdx"/></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notesSlide" Target="../notesSlides/notesSlide49.xml"/><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34.emf"/><Relationship Id="rId4" Type="http://schemas.openxmlformats.org/officeDocument/2006/relationships/package" Target="../embeddings/Microsoft_Visio___26.vsdx"/></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8.emf"/><Relationship Id="rId4" Type="http://schemas.openxmlformats.org/officeDocument/2006/relationships/package" Target="../embeddings/Microsoft_Visio___24.vsdx"/></Relationships>
</file>

<file path=ppt/slides/_rels/slide50.xml.rels><?xml version="1.0" encoding="UTF-8" standalone="yes"?>
<Relationships xmlns="http://schemas.openxmlformats.org/package/2006/relationships"><Relationship Id="rId3" Type="http://schemas.openxmlformats.org/officeDocument/2006/relationships/notesSlide" Target="../notesSlides/notesSlide50.xml"/><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35.emf"/><Relationship Id="rId4" Type="http://schemas.openxmlformats.org/officeDocument/2006/relationships/package" Target="../embeddings/Microsoft_Visio___27.vsdx"/></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4.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标题 1"/>
          <p:cNvSpPr>
            <a:spLocks noGrp="1"/>
          </p:cNvSpPr>
          <p:nvPr>
            <p:ph type="ctrTitle"/>
          </p:nvPr>
        </p:nvSpPr>
        <p:spPr>
          <a:xfrm>
            <a:off x="1477108" y="4000686"/>
            <a:ext cx="9552842" cy="1027113"/>
          </a:xfrm>
        </p:spPr>
        <p:txBody>
          <a:bodyPr>
            <a:normAutofit fontScale="90000"/>
          </a:bodyPr>
          <a:lstStyle/>
          <a:p>
            <a:pPr algn="ctr"/>
            <a:r>
              <a:rPr lang="zh-CN" altLang="en-US" sz="5400" dirty="0">
                <a:solidFill>
                  <a:srgbClr val="0070C0"/>
                </a:solidFill>
                <a:latin typeface="+mn-ea"/>
                <a:ea typeface="+mn-ea"/>
              </a:rPr>
              <a:t>语音识别、语音合成、声纹识别</a:t>
            </a:r>
          </a:p>
        </p:txBody>
      </p:sp>
      <p:sp>
        <p:nvSpPr>
          <p:cNvPr id="6" name="副标题 5"/>
          <p:cNvSpPr>
            <a:spLocks noGrp="1"/>
          </p:cNvSpPr>
          <p:nvPr>
            <p:ph type="subTitle" idx="1"/>
          </p:nvPr>
        </p:nvSpPr>
        <p:spPr>
          <a:xfrm>
            <a:off x="2743200" y="5348414"/>
            <a:ext cx="6858000" cy="680814"/>
          </a:xfrm>
        </p:spPr>
        <p:txBody>
          <a:bodyPr>
            <a:noAutofit/>
          </a:bodyPr>
          <a:lstStyle/>
          <a:p>
            <a:pPr algn="ctr"/>
            <a:r>
              <a:rPr lang="zh-CN" altLang="en-US" sz="3600" dirty="0">
                <a:solidFill>
                  <a:srgbClr val="0070C0"/>
                </a:solidFill>
                <a:latin typeface="+mn-ea"/>
                <a:ea typeface="+mn-ea"/>
              </a:rPr>
              <a:t>徐俊刚  </a:t>
            </a:r>
            <a:endParaRPr lang="en-US" altLang="zh-CN" sz="3600" dirty="0">
              <a:solidFill>
                <a:srgbClr val="0070C0"/>
              </a:solidFill>
              <a:latin typeface="+mn-ea"/>
              <a:ea typeface="+mn-ea"/>
            </a:endParaRPr>
          </a:p>
        </p:txBody>
      </p:sp>
      <p:pic>
        <p:nvPicPr>
          <p:cNvPr id="7" name="Picture 4"/>
          <p:cNvPicPr>
            <a:picLocks noChangeAspect="1" noChangeArrowheads="1"/>
          </p:cNvPicPr>
          <p:nvPr/>
        </p:nvPicPr>
        <p:blipFill>
          <a:blip r:embed="rId3" cstate="print"/>
          <a:srcRect/>
          <a:stretch>
            <a:fillRect/>
          </a:stretch>
        </p:blipFill>
        <p:spPr bwMode="auto">
          <a:xfrm>
            <a:off x="450575" y="183307"/>
            <a:ext cx="3648075" cy="781050"/>
          </a:xfrm>
          <a:prstGeom prst="rect">
            <a:avLst/>
          </a:prstGeom>
          <a:noFill/>
          <a:ln w="9525">
            <a:noFill/>
            <a:miter lim="800000"/>
            <a:headEnd/>
            <a:tailEnd/>
          </a:ln>
        </p:spPr>
      </p:pic>
      <p:sp>
        <p:nvSpPr>
          <p:cNvPr id="20" name="矩形 19"/>
          <p:cNvSpPr/>
          <p:nvPr/>
        </p:nvSpPr>
        <p:spPr>
          <a:xfrm>
            <a:off x="1300630" y="1559191"/>
            <a:ext cx="10596579" cy="923330"/>
          </a:xfrm>
          <a:prstGeom prst="rect">
            <a:avLst/>
          </a:prstGeom>
          <a:noFill/>
        </p:spPr>
        <p:txBody>
          <a:bodyPr wrap="square" lIns="91440" tIns="45720" rIns="91440" bIns="45720">
            <a:spAutoFit/>
          </a:bodyPr>
          <a:lstStyle/>
          <a:p>
            <a:pPr algn="ctr"/>
            <a:r>
              <a:rPr lang="zh-CN" altLang="en-US" sz="5400" b="1" dirty="0">
                <a:ln w="0"/>
                <a:solidFill>
                  <a:srgbClr val="FF0000"/>
                </a:solidFill>
                <a:effectLst>
                  <a:reflection blurRad="6350" stA="53000" endA="300" endPos="35500" dir="5400000" sy="-90000" algn="bl" rotWithShape="0"/>
                </a:effectLst>
              </a:rPr>
              <a:t>深度学习在语音识别中的主要应用</a:t>
            </a:r>
          </a:p>
        </p:txBody>
      </p:sp>
      <p:pic>
        <p:nvPicPr>
          <p:cNvPr id="2" name="图片 1">
            <a:extLst>
              <a:ext uri="{FF2B5EF4-FFF2-40B4-BE49-F238E27FC236}">
                <a16:creationId xmlns:a16="http://schemas.microsoft.com/office/drawing/2014/main" id="{E3AC8DC0-9734-4F53-841C-79E23B671C4A}"/>
              </a:ext>
            </a:extLst>
          </p:cNvPr>
          <p:cNvPicPr>
            <a:picLocks noChangeAspect="1"/>
          </p:cNvPicPr>
          <p:nvPr/>
        </p:nvPicPr>
        <p:blipFill>
          <a:blip r:embed="rId4"/>
          <a:stretch>
            <a:fillRect/>
          </a:stretch>
        </p:blipFill>
        <p:spPr>
          <a:xfrm>
            <a:off x="2870936" y="2482521"/>
            <a:ext cx="6450127" cy="1357857"/>
          </a:xfrm>
          <a:prstGeom prst="rect">
            <a:avLst/>
          </a:prstGeom>
        </p:spPr>
      </p:pic>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--DNN-HMM</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10</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矩形 3">
            <a:extLst>
              <a:ext uri="{FF2B5EF4-FFF2-40B4-BE49-F238E27FC236}">
                <a16:creationId xmlns:a16="http://schemas.microsoft.com/office/drawing/2014/main" id="{B0B15F58-7AB3-427E-A622-88BE7A676FE9}"/>
              </a:ext>
            </a:extLst>
          </p:cNvPr>
          <p:cNvSpPr/>
          <p:nvPr/>
        </p:nvSpPr>
        <p:spPr>
          <a:xfrm>
            <a:off x="916305" y="1426705"/>
            <a:ext cx="10062210" cy="2246769"/>
          </a:xfrm>
          <a:prstGeom prst="rect">
            <a:avLst/>
          </a:prstGeom>
        </p:spPr>
        <p:txBody>
          <a:bodyPr wrap="square">
            <a:spAutoFit/>
          </a:bodyPr>
          <a:lstStyle/>
          <a:p>
            <a:r>
              <a:rPr lang="zh-CN" altLang="en-US" sz="2800" dirty="0">
                <a:latin typeface="+mn-ea"/>
              </a:rPr>
              <a:t>随着深度学习的发展，</a:t>
            </a:r>
            <a:r>
              <a:rPr lang="en-US" altLang="zh-CN" sz="2800" dirty="0">
                <a:latin typeface="+mn-ea"/>
              </a:rPr>
              <a:t>DNN</a:t>
            </a:r>
            <a:r>
              <a:rPr lang="zh-CN" altLang="en-US" sz="2800" dirty="0">
                <a:latin typeface="+mn-ea"/>
              </a:rPr>
              <a:t>模型展现出了明显超越</a:t>
            </a:r>
            <a:r>
              <a:rPr lang="en-US" altLang="zh-CN" sz="2800" dirty="0">
                <a:latin typeface="+mn-ea"/>
              </a:rPr>
              <a:t>GMM</a:t>
            </a:r>
            <a:r>
              <a:rPr lang="zh-CN" altLang="en-US" sz="2800" dirty="0">
                <a:latin typeface="+mn-ea"/>
              </a:rPr>
              <a:t>模型的性能，于是就替代了</a:t>
            </a:r>
            <a:r>
              <a:rPr lang="en-US" altLang="zh-CN" sz="2800" dirty="0">
                <a:latin typeface="+mn-ea"/>
              </a:rPr>
              <a:t>GMM</a:t>
            </a:r>
            <a:r>
              <a:rPr lang="zh-CN" altLang="en-US" sz="2800" dirty="0">
                <a:latin typeface="+mn-ea"/>
              </a:rPr>
              <a:t>进行</a:t>
            </a:r>
            <a:r>
              <a:rPr lang="en-US" altLang="zh-CN" sz="2800" dirty="0">
                <a:latin typeface="+mn-ea"/>
              </a:rPr>
              <a:t>HMM</a:t>
            </a:r>
            <a:r>
              <a:rPr lang="zh-CN" altLang="en-US" sz="2800" dirty="0">
                <a:latin typeface="+mn-ea"/>
              </a:rPr>
              <a:t>状态建模。</a:t>
            </a:r>
            <a:r>
              <a:rPr lang="en-US" altLang="zh-CN" sz="2800" dirty="0">
                <a:latin typeface="+mn-ea"/>
              </a:rPr>
              <a:t>GMM</a:t>
            </a:r>
            <a:r>
              <a:rPr lang="zh-CN" altLang="en-US" sz="2800" dirty="0">
                <a:latin typeface="+mn-ea"/>
              </a:rPr>
              <a:t>模拟任意函数的功能取决于</a:t>
            </a:r>
            <a:r>
              <a:rPr lang="zh-CN" altLang="en-US" sz="2800" dirty="0">
                <a:solidFill>
                  <a:schemeClr val="accent3"/>
                </a:solidFill>
                <a:latin typeface="+mn-ea"/>
              </a:rPr>
              <a:t>混合高斯函数的个数</a:t>
            </a:r>
            <a:r>
              <a:rPr lang="zh-CN" altLang="en-US" sz="2800" dirty="0">
                <a:latin typeface="+mn-ea"/>
              </a:rPr>
              <a:t>，所以具有一定的局限性，属于浅层模型。相反，深度神经网络可以模拟任意的函数，因而表达能力更强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--DNN-HMM</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11</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4" name="图片 3">
            <a:extLst>
              <a:ext uri="{FF2B5EF4-FFF2-40B4-BE49-F238E27FC236}">
                <a16:creationId xmlns:a16="http://schemas.microsoft.com/office/drawing/2014/main" id="{AD4A8CE3-3E2A-4E7F-82B2-3ACE54E1F0AF}"/>
              </a:ext>
            </a:extLst>
          </p:cNvPr>
          <p:cNvPicPr>
            <a:picLocks noChangeAspect="1"/>
          </p:cNvPicPr>
          <p:nvPr/>
        </p:nvPicPr>
        <p:blipFill>
          <a:blip r:embed="rId3"/>
          <a:stretch>
            <a:fillRect/>
          </a:stretch>
        </p:blipFill>
        <p:spPr>
          <a:xfrm>
            <a:off x="1862011" y="1214774"/>
            <a:ext cx="8859329" cy="4917402"/>
          </a:xfrm>
          <a:prstGeom prst="rect">
            <a:avLst/>
          </a:prstGeom>
        </p:spPr>
      </p:pic>
    </p:spTree>
    <p:extLst>
      <p:ext uri="{BB962C8B-B14F-4D97-AF65-F5344CB8AC3E}">
        <p14:creationId xmlns:p14="http://schemas.microsoft.com/office/powerpoint/2010/main" val="32863978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a:t>
            </a:r>
            <a:r>
              <a:rPr lang="en-US" altLang="zh-CN" b="0" dirty="0"/>
              <a:t>DFCNN-CTC</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12</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矩形 2">
            <a:extLst>
              <a:ext uri="{FF2B5EF4-FFF2-40B4-BE49-F238E27FC236}">
                <a16:creationId xmlns:a16="http://schemas.microsoft.com/office/drawing/2014/main" id="{AEFD7755-BE9A-4362-A503-594FA00FDB30}"/>
              </a:ext>
            </a:extLst>
          </p:cNvPr>
          <p:cNvSpPr/>
          <p:nvPr/>
        </p:nvSpPr>
        <p:spPr>
          <a:xfrm>
            <a:off x="701590" y="1325351"/>
            <a:ext cx="10536115" cy="5262979"/>
          </a:xfrm>
          <a:prstGeom prst="rect">
            <a:avLst/>
          </a:prstGeom>
        </p:spPr>
        <p:txBody>
          <a:bodyPr wrap="square">
            <a:spAutoFit/>
          </a:bodyPr>
          <a:lstStyle/>
          <a:p>
            <a:pPr marL="457200" indent="-457200">
              <a:buFont typeface="Arial" panose="020B0604020202020204" pitchFamily="34" charset="0"/>
              <a:buChar char="•"/>
            </a:pPr>
            <a:r>
              <a:rPr lang="zh-CN" altLang="en-US" sz="2800" dirty="0">
                <a:solidFill>
                  <a:schemeClr val="accent2"/>
                </a:solidFill>
                <a:latin typeface="+mn-ea"/>
              </a:rPr>
              <a:t>深度全序列卷积神经网络</a:t>
            </a:r>
            <a:r>
              <a:rPr lang="zh-CN" altLang="en-US" sz="2800" dirty="0">
                <a:latin typeface="+mn-ea"/>
              </a:rPr>
              <a:t>（</a:t>
            </a:r>
            <a:r>
              <a:rPr lang="en-US" altLang="zh-CN" sz="2800" dirty="0">
                <a:latin typeface="+mn-ea"/>
              </a:rPr>
              <a:t>Deep Fully Convolutional Neural Network </a:t>
            </a:r>
            <a:r>
              <a:rPr lang="zh-CN" altLang="en-US" sz="2800" dirty="0">
                <a:latin typeface="+mn-ea"/>
              </a:rPr>
              <a:t>，</a:t>
            </a:r>
            <a:r>
              <a:rPr lang="en-US" altLang="zh-CN" sz="2800" dirty="0">
                <a:latin typeface="+mn-ea"/>
              </a:rPr>
              <a:t> DFCNN </a:t>
            </a:r>
            <a:r>
              <a:rPr lang="zh-CN" altLang="en-US" sz="2800" dirty="0">
                <a:latin typeface="+mn-ea"/>
              </a:rPr>
              <a:t>）是由</a:t>
            </a:r>
            <a:r>
              <a:rPr lang="zh-CN" altLang="en-US" sz="2800" dirty="0">
                <a:latin typeface="+mn-ea"/>
                <a:hlinkClick r:id="rId3">
                  <a:extLst>
                    <a:ext uri="{A12FA001-AC4F-418D-AE19-62706E023703}">
                      <ahyp:hlinkClr xmlns:ahyp="http://schemas.microsoft.com/office/drawing/2018/hyperlinkcolor" val="tx"/>
                    </a:ext>
                  </a:extLst>
                </a:hlinkClick>
              </a:rPr>
              <a:t>科大讯飞</a:t>
            </a:r>
            <a:r>
              <a:rPr lang="en-US" altLang="zh-CN" sz="2800" dirty="0">
                <a:latin typeface="+mn-ea"/>
              </a:rPr>
              <a:t>2016</a:t>
            </a:r>
            <a:r>
              <a:rPr lang="zh-CN" altLang="en-US" sz="2800" dirty="0">
                <a:latin typeface="+mn-ea"/>
              </a:rPr>
              <a:t>年提出的一种使用深度卷积神经网络来对语音时频图进行识别的方法。</a:t>
            </a:r>
            <a:endParaRPr lang="en-US" altLang="zh-CN" sz="2800" dirty="0">
              <a:latin typeface="+mn-ea"/>
            </a:endParaRPr>
          </a:p>
          <a:p>
            <a:pPr marL="457200" indent="-457200">
              <a:buFont typeface="Arial" panose="020B0604020202020204" pitchFamily="34" charset="0"/>
              <a:buChar char="•"/>
            </a:pPr>
            <a:endParaRPr lang="en-US" altLang="zh-CN" sz="2800" dirty="0">
              <a:latin typeface="+mn-ea"/>
            </a:endParaRPr>
          </a:p>
          <a:p>
            <a:pPr marL="457200" indent="-457200">
              <a:buFont typeface="Arial" panose="020B0604020202020204" pitchFamily="34" charset="0"/>
              <a:buChar char="•"/>
            </a:pPr>
            <a:endParaRPr lang="en-US" altLang="zh-CN" sz="2800" dirty="0">
              <a:latin typeface="+mn-ea"/>
            </a:endParaRPr>
          </a:p>
          <a:p>
            <a:pPr marL="457200" indent="-457200">
              <a:buFont typeface="Arial" panose="020B0604020202020204" pitchFamily="34" charset="0"/>
              <a:buChar char="•"/>
            </a:pPr>
            <a:r>
              <a:rPr lang="zh-CN" altLang="en-US" sz="2800" dirty="0">
                <a:solidFill>
                  <a:schemeClr val="accent2"/>
                </a:solidFill>
                <a:latin typeface="+mn-ea"/>
              </a:rPr>
              <a:t>联结时间分类</a:t>
            </a:r>
            <a:r>
              <a:rPr lang="zh-CN" altLang="en-US" sz="2800" dirty="0">
                <a:latin typeface="+mn-ea"/>
              </a:rPr>
              <a:t>（</a:t>
            </a:r>
            <a:r>
              <a:rPr lang="en-US" altLang="zh-CN" sz="2800" dirty="0">
                <a:latin typeface="+mn-ea"/>
              </a:rPr>
              <a:t>Connectionist  temporal  classification</a:t>
            </a:r>
            <a:r>
              <a:rPr lang="zh-CN" altLang="en-US" sz="2800" dirty="0">
                <a:latin typeface="+mn-ea"/>
              </a:rPr>
              <a:t>，</a:t>
            </a:r>
            <a:r>
              <a:rPr lang="en-US" altLang="zh-CN" sz="2800" dirty="0">
                <a:latin typeface="+mn-ea"/>
              </a:rPr>
              <a:t> CTC </a:t>
            </a:r>
            <a:r>
              <a:rPr lang="zh-CN" altLang="en-US" sz="2800" dirty="0">
                <a:latin typeface="+mn-ea"/>
              </a:rPr>
              <a:t>）。</a:t>
            </a:r>
            <a:r>
              <a:rPr lang="en-US" altLang="zh-CN" sz="2800" dirty="0">
                <a:latin typeface="+mn-ea"/>
              </a:rPr>
              <a:t>CTC</a:t>
            </a:r>
            <a:r>
              <a:rPr lang="zh-CN" altLang="en-US" sz="2800" dirty="0">
                <a:latin typeface="+mn-ea"/>
              </a:rPr>
              <a:t>不需要标签在时间上一一对齐就可以进行训练，在对输入数据的任一时刻做出的预测不是很关心，</a:t>
            </a:r>
            <a:r>
              <a:rPr lang="zh-CN" altLang="en-US" sz="2800" dirty="0">
                <a:solidFill>
                  <a:schemeClr val="accent3"/>
                </a:solidFill>
                <a:latin typeface="+mn-ea"/>
              </a:rPr>
              <a:t>而关心的是整体上输出是否与标签一致，从而减少了标签预划定的冗杂工作</a:t>
            </a:r>
            <a:r>
              <a:rPr lang="zh-CN" altLang="en-US" sz="2800" dirty="0">
                <a:latin typeface="+mn-ea"/>
              </a:rPr>
              <a:t>。在整个网络结构中作为损失函数。</a:t>
            </a:r>
          </a:p>
          <a:p>
            <a:pPr marL="457200" indent="-457200">
              <a:buFont typeface="Arial" panose="020B0604020202020204" pitchFamily="34" charset="0"/>
              <a:buChar char="•"/>
            </a:pPr>
            <a:endParaRPr lang="en-US" altLang="zh-CN" sz="2800" dirty="0">
              <a:latin typeface="+mn-ea"/>
            </a:endParaRPr>
          </a:p>
          <a:p>
            <a:pPr marL="457200" indent="-457200">
              <a:buFont typeface="Arial" panose="020B0604020202020204" pitchFamily="34" charset="0"/>
              <a:buChar char="•"/>
            </a:pPr>
            <a:endParaRPr lang="zh-CN" altLang="en-US" sz="2800" dirty="0">
              <a:latin typeface="+mn-ea"/>
            </a:endParaRPr>
          </a:p>
        </p:txBody>
      </p:sp>
      <p:sp>
        <p:nvSpPr>
          <p:cNvPr id="4" name="矩形 3">
            <a:extLst>
              <a:ext uri="{FF2B5EF4-FFF2-40B4-BE49-F238E27FC236}">
                <a16:creationId xmlns:a16="http://schemas.microsoft.com/office/drawing/2014/main" id="{0DF6B788-1B66-471C-B846-442B7E411BCA}"/>
              </a:ext>
            </a:extLst>
          </p:cNvPr>
          <p:cNvSpPr/>
          <p:nvPr/>
        </p:nvSpPr>
        <p:spPr>
          <a:xfrm>
            <a:off x="798305" y="3409963"/>
            <a:ext cx="11088894" cy="523220"/>
          </a:xfrm>
          <a:prstGeom prst="rect">
            <a:avLst/>
          </a:prstGeom>
        </p:spPr>
        <p:txBody>
          <a:bodyPr wrap="square">
            <a:spAutoFit/>
          </a:bodyPr>
          <a:lstStyle/>
          <a:p>
            <a:pPr marL="457200" indent="-457200">
              <a:buFont typeface="Arial" panose="020B0604020202020204" pitchFamily="34" charset="0"/>
              <a:buChar char="•"/>
            </a:pPr>
            <a:endParaRPr lang="zh-CN" altLang="en-US" sz="2800" dirty="0">
              <a:latin typeface="+mn-ea"/>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a:t>
            </a:r>
            <a:r>
              <a:rPr lang="en-US" altLang="zh-CN" b="0" dirty="0"/>
              <a:t>DFCNN-CTC</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13</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矩形 2">
            <a:extLst>
              <a:ext uri="{FF2B5EF4-FFF2-40B4-BE49-F238E27FC236}">
                <a16:creationId xmlns:a16="http://schemas.microsoft.com/office/drawing/2014/main" id="{AEFD7755-BE9A-4362-A503-594FA00FDB30}"/>
              </a:ext>
            </a:extLst>
          </p:cNvPr>
          <p:cNvSpPr/>
          <p:nvPr/>
        </p:nvSpPr>
        <p:spPr>
          <a:xfrm>
            <a:off x="634640" y="1576811"/>
            <a:ext cx="10989670" cy="3893502"/>
          </a:xfrm>
          <a:prstGeom prst="rect">
            <a:avLst/>
          </a:prstGeom>
        </p:spPr>
        <p:txBody>
          <a:bodyPr wrap="square">
            <a:spAutoFit/>
          </a:bodyPr>
          <a:lstStyle/>
          <a:p>
            <a:pPr marL="457200" indent="-457200">
              <a:lnSpc>
                <a:spcPct val="150000"/>
              </a:lnSpc>
              <a:buFont typeface="Arial" panose="020B0604020202020204" pitchFamily="34" charset="0"/>
              <a:buChar char="•"/>
            </a:pPr>
            <a:r>
              <a:rPr lang="en-US" altLang="zh-CN" sz="2800" dirty="0">
                <a:solidFill>
                  <a:schemeClr val="accent2"/>
                </a:solidFill>
              </a:rPr>
              <a:t>DFCNN</a:t>
            </a:r>
            <a:r>
              <a:rPr lang="en-US" altLang="zh-CN" sz="2800" dirty="0"/>
              <a:t> </a:t>
            </a:r>
            <a:r>
              <a:rPr lang="zh-CN" altLang="en-US" sz="2800" dirty="0"/>
              <a:t>比 较灵活，可以方便地和其他建模方式融合，比如 和连接时序分类模型</a:t>
            </a:r>
            <a:r>
              <a:rPr lang="en-US" altLang="zh-CN" sz="2800" dirty="0"/>
              <a:t>CTC</a:t>
            </a:r>
            <a:r>
              <a:rPr lang="zh-CN" altLang="en-US" sz="2800" dirty="0"/>
              <a:t>方案结合，以实现整个模型 的端到端声学模型训练。</a:t>
            </a:r>
            <a:endParaRPr lang="en-US" altLang="zh-CN" sz="2800" dirty="0"/>
          </a:p>
          <a:p>
            <a:pPr marL="457200" indent="-457200">
              <a:lnSpc>
                <a:spcPct val="150000"/>
              </a:lnSpc>
              <a:buFont typeface="Arial" panose="020B0604020202020204" pitchFamily="34" charset="0"/>
              <a:buChar char="•"/>
            </a:pPr>
            <a:endParaRPr lang="en-US" altLang="zh-CN" sz="2800" dirty="0">
              <a:latin typeface="+mn-ea"/>
            </a:endParaRPr>
          </a:p>
          <a:p>
            <a:pPr marL="457200" indent="-457200">
              <a:lnSpc>
                <a:spcPct val="150000"/>
              </a:lnSpc>
              <a:buFont typeface="Arial" panose="020B0604020202020204" pitchFamily="34" charset="0"/>
              <a:buChar char="•"/>
            </a:pPr>
            <a:r>
              <a:rPr lang="zh-CN" altLang="en-US" sz="2800" dirty="0"/>
              <a:t>和目前（</a:t>
            </a:r>
            <a:r>
              <a:rPr lang="en-US" altLang="zh-CN" sz="2800" dirty="0"/>
              <a:t>2016</a:t>
            </a:r>
            <a:r>
              <a:rPr lang="zh-CN" altLang="en-US" sz="2800" dirty="0"/>
              <a:t>年）业界最 好的语音识别框架 </a:t>
            </a:r>
            <a:r>
              <a:rPr lang="en-US" altLang="zh-CN" sz="2800" dirty="0"/>
              <a:t>BLSTM-CTC </a:t>
            </a:r>
            <a:r>
              <a:rPr lang="zh-CN" altLang="en-US" sz="2800" dirty="0"/>
              <a:t>系统相比， </a:t>
            </a:r>
            <a:r>
              <a:rPr lang="en-US" altLang="zh-CN" sz="2800" dirty="0"/>
              <a:t>DFCNN </a:t>
            </a:r>
            <a:r>
              <a:rPr lang="zh-CN" altLang="en-US" sz="2800" dirty="0"/>
              <a:t>系统获得了额外 </a:t>
            </a:r>
            <a:r>
              <a:rPr lang="en-US" altLang="zh-CN" sz="2800" dirty="0"/>
              <a:t>15%</a:t>
            </a:r>
            <a:r>
              <a:rPr lang="zh-CN" altLang="en-US" sz="2800" dirty="0"/>
              <a:t>的性能提升。</a:t>
            </a:r>
            <a:endParaRPr lang="zh-CN" altLang="en-US" sz="2400" dirty="0">
              <a:latin typeface="+mn-ea"/>
            </a:endParaRPr>
          </a:p>
        </p:txBody>
      </p:sp>
      <p:sp>
        <p:nvSpPr>
          <p:cNvPr id="4" name="矩形 3">
            <a:extLst>
              <a:ext uri="{FF2B5EF4-FFF2-40B4-BE49-F238E27FC236}">
                <a16:creationId xmlns:a16="http://schemas.microsoft.com/office/drawing/2014/main" id="{0DF6B788-1B66-471C-B846-442B7E411BCA}"/>
              </a:ext>
            </a:extLst>
          </p:cNvPr>
          <p:cNvSpPr/>
          <p:nvPr/>
        </p:nvSpPr>
        <p:spPr>
          <a:xfrm>
            <a:off x="798305" y="3409963"/>
            <a:ext cx="11088894" cy="523220"/>
          </a:xfrm>
          <a:prstGeom prst="rect">
            <a:avLst/>
          </a:prstGeom>
        </p:spPr>
        <p:txBody>
          <a:bodyPr wrap="square">
            <a:spAutoFit/>
          </a:bodyPr>
          <a:lstStyle/>
          <a:p>
            <a:pPr marL="457200" indent="-457200">
              <a:buFont typeface="Arial" panose="020B0604020202020204" pitchFamily="34" charset="0"/>
              <a:buChar char="•"/>
            </a:pPr>
            <a:endParaRPr lang="zh-CN" altLang="en-US" sz="2800" dirty="0">
              <a:latin typeface="+mn-ea"/>
            </a:endParaRPr>
          </a:p>
        </p:txBody>
      </p:sp>
    </p:spTree>
    <p:extLst>
      <p:ext uri="{BB962C8B-B14F-4D97-AF65-F5344CB8AC3E}">
        <p14:creationId xmlns:p14="http://schemas.microsoft.com/office/powerpoint/2010/main" val="37863982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a:t>
            </a:r>
            <a:r>
              <a:rPr lang="en-US" altLang="zh-CN" b="0" dirty="0"/>
              <a:t>DFCNN</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14</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AutoShape 2" descr="DFCNNç½ç»å¾">
            <a:extLst>
              <a:ext uri="{FF2B5EF4-FFF2-40B4-BE49-F238E27FC236}">
                <a16:creationId xmlns:a16="http://schemas.microsoft.com/office/drawing/2014/main" id="{CD672455-0065-4219-B353-517DD2ECD7B6}"/>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4" descr="DFCNNç½ç»å¾">
            <a:extLst>
              <a:ext uri="{FF2B5EF4-FFF2-40B4-BE49-F238E27FC236}">
                <a16:creationId xmlns:a16="http://schemas.microsoft.com/office/drawing/2014/main" id="{028389CC-083B-4680-925B-AC8EF0D54EAB}"/>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7" name="图片 6">
            <a:extLst>
              <a:ext uri="{FF2B5EF4-FFF2-40B4-BE49-F238E27FC236}">
                <a16:creationId xmlns:a16="http://schemas.microsoft.com/office/drawing/2014/main" id="{BB79FC9E-066C-4A00-A010-B77283711753}"/>
              </a:ext>
            </a:extLst>
          </p:cNvPr>
          <p:cNvPicPr>
            <a:picLocks noChangeAspect="1"/>
          </p:cNvPicPr>
          <p:nvPr/>
        </p:nvPicPr>
        <p:blipFill>
          <a:blip r:embed="rId3"/>
          <a:stretch>
            <a:fillRect/>
          </a:stretch>
        </p:blipFill>
        <p:spPr>
          <a:xfrm>
            <a:off x="1700792" y="1275383"/>
            <a:ext cx="8485615" cy="3309014"/>
          </a:xfrm>
          <a:prstGeom prst="rect">
            <a:avLst/>
          </a:prstGeom>
        </p:spPr>
      </p:pic>
      <p:sp>
        <p:nvSpPr>
          <p:cNvPr id="3" name="矩形 2">
            <a:extLst>
              <a:ext uri="{FF2B5EF4-FFF2-40B4-BE49-F238E27FC236}">
                <a16:creationId xmlns:a16="http://schemas.microsoft.com/office/drawing/2014/main" id="{C913AE38-2D09-47D8-A6C4-6F135D348B5E}"/>
              </a:ext>
            </a:extLst>
          </p:cNvPr>
          <p:cNvSpPr/>
          <p:nvPr/>
        </p:nvSpPr>
        <p:spPr>
          <a:xfrm>
            <a:off x="1000839" y="4890119"/>
            <a:ext cx="10190322" cy="1384995"/>
          </a:xfrm>
          <a:prstGeom prst="rect">
            <a:avLst/>
          </a:prstGeom>
        </p:spPr>
        <p:txBody>
          <a:bodyPr wrap="square">
            <a:spAutoFit/>
          </a:bodyPr>
          <a:lstStyle/>
          <a:p>
            <a:r>
              <a:rPr lang="en-US" altLang="zh-CN" sz="2800" dirty="0"/>
              <a:t>DFCNN </a:t>
            </a:r>
            <a:r>
              <a:rPr lang="zh-CN" altLang="en-US" sz="2800" dirty="0"/>
              <a:t>先对时域的语音信号进 行傅里叶变换得到语音的</a:t>
            </a:r>
            <a:r>
              <a:rPr lang="zh-CN" altLang="en-US" sz="2800" b="1" dirty="0">
                <a:solidFill>
                  <a:schemeClr val="accent2"/>
                </a:solidFill>
              </a:rPr>
              <a:t>语谱图</a:t>
            </a:r>
            <a:r>
              <a:rPr lang="zh-CN" altLang="en-US" sz="2800" dirty="0"/>
              <a:t>，</a:t>
            </a:r>
            <a:r>
              <a:rPr lang="en-US" altLang="zh-CN" sz="2800" dirty="0"/>
              <a:t> </a:t>
            </a:r>
            <a:r>
              <a:rPr lang="zh-CN" altLang="en-US" sz="2800" dirty="0"/>
              <a:t>直接将 一句语音转化成一张图像作为输入，输出单元则 直接与最终的识别结果（比如音节或者汉字）相 对应。</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a:t>
            </a:r>
            <a:r>
              <a:rPr lang="en-US" altLang="zh-CN" b="0" dirty="0"/>
              <a:t>DFCNN-CTC</a:t>
            </a:r>
            <a:endParaRPr lang="zh-CN" altLang="en-US" dirty="0"/>
          </a:p>
        </p:txBody>
      </p:sp>
      <p:sp>
        <p:nvSpPr>
          <p:cNvPr id="2" name="灯片编号占位符 1"/>
          <p:cNvSpPr>
            <a:spLocks noGrp="1"/>
          </p:cNvSpPr>
          <p:nvPr>
            <p:ph type="sldNum" sz="quarter" idx="12"/>
          </p:nvPr>
        </p:nvSpPr>
        <p:spPr>
          <a:xfrm>
            <a:off x="9448800" y="6435526"/>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15</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AutoShape 2" descr="DFCNNç½ç»å¾">
            <a:extLst>
              <a:ext uri="{FF2B5EF4-FFF2-40B4-BE49-F238E27FC236}">
                <a16:creationId xmlns:a16="http://schemas.microsoft.com/office/drawing/2014/main" id="{CD672455-0065-4219-B353-517DD2ECD7B6}"/>
              </a:ext>
            </a:extLst>
          </p:cNvPr>
          <p:cNvSpPr>
            <a:spLocks noChangeAspect="1" noChangeArrowheads="1"/>
          </p:cNvSpPr>
          <p:nvPr/>
        </p:nvSpPr>
        <p:spPr bwMode="auto">
          <a:xfrm>
            <a:off x="5863590" y="334518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4" descr="DFCNNç½ç»å¾">
            <a:extLst>
              <a:ext uri="{FF2B5EF4-FFF2-40B4-BE49-F238E27FC236}">
                <a16:creationId xmlns:a16="http://schemas.microsoft.com/office/drawing/2014/main" id="{028389CC-083B-4680-925B-AC8EF0D54EAB}"/>
              </a:ext>
            </a:extLst>
          </p:cNvPr>
          <p:cNvSpPr>
            <a:spLocks noChangeAspect="1" noChangeArrowheads="1"/>
          </p:cNvSpPr>
          <p:nvPr/>
        </p:nvSpPr>
        <p:spPr bwMode="auto">
          <a:xfrm>
            <a:off x="6015990" y="349758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8" name="矩形 7">
            <a:extLst>
              <a:ext uri="{FF2B5EF4-FFF2-40B4-BE49-F238E27FC236}">
                <a16:creationId xmlns:a16="http://schemas.microsoft.com/office/drawing/2014/main" id="{E4BAB195-ED86-41E7-B3B4-5A05751EA64D}"/>
              </a:ext>
            </a:extLst>
          </p:cNvPr>
          <p:cNvSpPr/>
          <p:nvPr/>
        </p:nvSpPr>
        <p:spPr>
          <a:xfrm>
            <a:off x="5473944" y="3297525"/>
            <a:ext cx="2241306" cy="400110"/>
          </a:xfrm>
          <a:prstGeom prst="rect">
            <a:avLst/>
          </a:prstGeom>
        </p:spPr>
        <p:txBody>
          <a:bodyPr wrap="square">
            <a:spAutoFit/>
          </a:bodyPr>
          <a:lstStyle/>
          <a:p>
            <a:r>
              <a:rPr lang="zh-CN" altLang="en-US" sz="2000" dirty="0">
                <a:solidFill>
                  <a:schemeClr val="accent2"/>
                </a:solidFill>
                <a:latin typeface="+mn-ea"/>
              </a:rPr>
              <a:t>传统声学模型训练</a:t>
            </a:r>
            <a:endParaRPr lang="zh-CN" altLang="en-US" sz="2000" dirty="0">
              <a:latin typeface="+mn-ea"/>
            </a:endParaRPr>
          </a:p>
        </p:txBody>
      </p:sp>
      <p:sp>
        <p:nvSpPr>
          <p:cNvPr id="6" name="矩形 5">
            <a:extLst>
              <a:ext uri="{FF2B5EF4-FFF2-40B4-BE49-F238E27FC236}">
                <a16:creationId xmlns:a16="http://schemas.microsoft.com/office/drawing/2014/main" id="{7FB4AA67-3974-4999-8F27-D47473EB750A}"/>
              </a:ext>
            </a:extLst>
          </p:cNvPr>
          <p:cNvSpPr/>
          <p:nvPr/>
        </p:nvSpPr>
        <p:spPr>
          <a:xfrm>
            <a:off x="4874639" y="6304051"/>
            <a:ext cx="3997056" cy="400110"/>
          </a:xfrm>
          <a:prstGeom prst="rect">
            <a:avLst/>
          </a:prstGeom>
        </p:spPr>
        <p:txBody>
          <a:bodyPr wrap="none">
            <a:spAutoFit/>
          </a:bodyPr>
          <a:lstStyle/>
          <a:p>
            <a:r>
              <a:rPr lang="en-US" altLang="zh-CN" sz="2000" dirty="0">
                <a:solidFill>
                  <a:schemeClr val="accent2"/>
                </a:solidFill>
                <a:latin typeface="+mn-ea"/>
              </a:rPr>
              <a:t>CTC</a:t>
            </a:r>
            <a:r>
              <a:rPr lang="zh-CN" altLang="en-US" sz="2000" dirty="0">
                <a:solidFill>
                  <a:schemeClr val="accent2"/>
                </a:solidFill>
                <a:latin typeface="+mn-ea"/>
              </a:rPr>
              <a:t>作为损失函数的声学模型训练</a:t>
            </a:r>
          </a:p>
        </p:txBody>
      </p:sp>
      <p:pic>
        <p:nvPicPr>
          <p:cNvPr id="11" name="图片 10">
            <a:extLst>
              <a:ext uri="{FF2B5EF4-FFF2-40B4-BE49-F238E27FC236}">
                <a16:creationId xmlns:a16="http://schemas.microsoft.com/office/drawing/2014/main" id="{5EF52C84-0833-4937-9F70-16D2E8656F14}"/>
              </a:ext>
            </a:extLst>
          </p:cNvPr>
          <p:cNvPicPr>
            <a:picLocks noChangeAspect="1"/>
          </p:cNvPicPr>
          <p:nvPr/>
        </p:nvPicPr>
        <p:blipFill>
          <a:blip r:embed="rId3"/>
          <a:stretch>
            <a:fillRect/>
          </a:stretch>
        </p:blipFill>
        <p:spPr>
          <a:xfrm>
            <a:off x="2303344" y="1092750"/>
            <a:ext cx="8034892" cy="2115965"/>
          </a:xfrm>
          <a:prstGeom prst="rect">
            <a:avLst/>
          </a:prstGeom>
        </p:spPr>
      </p:pic>
      <p:pic>
        <p:nvPicPr>
          <p:cNvPr id="13" name="图片 12">
            <a:extLst>
              <a:ext uri="{FF2B5EF4-FFF2-40B4-BE49-F238E27FC236}">
                <a16:creationId xmlns:a16="http://schemas.microsoft.com/office/drawing/2014/main" id="{2D7DFF90-95F5-4595-B806-6C3055861731}"/>
              </a:ext>
            </a:extLst>
          </p:cNvPr>
          <p:cNvPicPr>
            <a:picLocks noChangeAspect="1"/>
          </p:cNvPicPr>
          <p:nvPr/>
        </p:nvPicPr>
        <p:blipFill>
          <a:blip r:embed="rId4"/>
          <a:stretch>
            <a:fillRect/>
          </a:stretch>
        </p:blipFill>
        <p:spPr>
          <a:xfrm>
            <a:off x="2303344" y="3854722"/>
            <a:ext cx="8034892" cy="2245252"/>
          </a:xfrm>
          <a:prstGeom prst="rect">
            <a:avLst/>
          </a:prstGeom>
        </p:spPr>
      </p:pic>
    </p:spTree>
    <p:extLst>
      <p:ext uri="{BB962C8B-B14F-4D97-AF65-F5344CB8AC3E}">
        <p14:creationId xmlns:p14="http://schemas.microsoft.com/office/powerpoint/2010/main" val="3004144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5352510"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4400" b="1" dirty="0">
                <a:solidFill>
                  <a:srgbClr val="FDCB34"/>
                </a:solidFill>
                <a:latin typeface="微软雅黑" pitchFamily="34" charset="-122"/>
                <a:ea typeface="微软雅黑" pitchFamily="34" charset="-122"/>
              </a:rPr>
              <a:t>语音识别的主要应用</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3</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语音识别的主要应用</a:t>
            </a:r>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17</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pic>
        <p:nvPicPr>
          <p:cNvPr id="41986" name="Picture 2" descr="https://cdn66.iflyos.cn/platform_static/img/84cc50b.png">
            <a:extLst>
              <a:ext uri="{FF2B5EF4-FFF2-40B4-BE49-F238E27FC236}">
                <a16:creationId xmlns:a16="http://schemas.microsoft.com/office/drawing/2014/main" id="{786C0090-1A2D-40F1-AC5C-F137BDA0239D}"/>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66070" y="3709730"/>
            <a:ext cx="3809787" cy="2416072"/>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p:spPr>
      </p:pic>
      <p:pic>
        <p:nvPicPr>
          <p:cNvPr id="9" name="图形 8">
            <a:extLst>
              <a:ext uri="{FF2B5EF4-FFF2-40B4-BE49-F238E27FC236}">
                <a16:creationId xmlns:a16="http://schemas.microsoft.com/office/drawing/2014/main" id="{D5E5D6AF-D52C-4AE2-8B32-FD3305D0104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6667500" y="4055668"/>
            <a:ext cx="4225290" cy="2466033"/>
          </a:xfrm>
          <a:prstGeom prst="rect">
            <a:avLst/>
          </a:prstGeom>
        </p:spPr>
      </p:pic>
      <p:sp>
        <p:nvSpPr>
          <p:cNvPr id="10" name="文本框 9">
            <a:extLst>
              <a:ext uri="{FF2B5EF4-FFF2-40B4-BE49-F238E27FC236}">
                <a16:creationId xmlns:a16="http://schemas.microsoft.com/office/drawing/2014/main" id="{CA10EF95-147C-4FC5-B93D-CA893757607F}"/>
              </a:ext>
            </a:extLst>
          </p:cNvPr>
          <p:cNvSpPr txBox="1"/>
          <p:nvPr/>
        </p:nvSpPr>
        <p:spPr>
          <a:xfrm>
            <a:off x="265306" y="4334577"/>
            <a:ext cx="384844" cy="954107"/>
          </a:xfrm>
          <a:prstGeom prst="rect">
            <a:avLst/>
          </a:prstGeom>
          <a:noFill/>
        </p:spPr>
        <p:txBody>
          <a:bodyPr wrap="square" rtlCol="0">
            <a:spAutoFit/>
          </a:bodyPr>
          <a:lstStyle/>
          <a:p>
            <a:r>
              <a:rPr lang="zh-CN" altLang="en-US" sz="1400" dirty="0"/>
              <a:t>智能音箱</a:t>
            </a:r>
          </a:p>
        </p:txBody>
      </p:sp>
      <p:sp>
        <p:nvSpPr>
          <p:cNvPr id="13" name="文本框 12">
            <a:extLst>
              <a:ext uri="{FF2B5EF4-FFF2-40B4-BE49-F238E27FC236}">
                <a16:creationId xmlns:a16="http://schemas.microsoft.com/office/drawing/2014/main" id="{717DED88-77FE-4CDC-9171-5C105F006D7A}"/>
              </a:ext>
            </a:extLst>
          </p:cNvPr>
          <p:cNvSpPr txBox="1"/>
          <p:nvPr/>
        </p:nvSpPr>
        <p:spPr>
          <a:xfrm flipH="1">
            <a:off x="6201504" y="4440712"/>
            <a:ext cx="293370" cy="954107"/>
          </a:xfrm>
          <a:prstGeom prst="rect">
            <a:avLst/>
          </a:prstGeom>
          <a:noFill/>
        </p:spPr>
        <p:txBody>
          <a:bodyPr wrap="square" rtlCol="0">
            <a:spAutoFit/>
          </a:bodyPr>
          <a:lstStyle/>
          <a:p>
            <a:r>
              <a:rPr lang="zh-CN" altLang="en-US" sz="1400" dirty="0"/>
              <a:t>语音输入</a:t>
            </a:r>
          </a:p>
        </p:txBody>
      </p:sp>
      <p:pic>
        <p:nvPicPr>
          <p:cNvPr id="41992" name="Picture 8" descr="https://ask.qcloudimg.com/http-save/yehe-1258560/84pen3vuvy.gif">
            <a:extLst>
              <a:ext uri="{FF2B5EF4-FFF2-40B4-BE49-F238E27FC236}">
                <a16:creationId xmlns:a16="http://schemas.microsoft.com/office/drawing/2014/main" id="{F857471D-559F-4CEA-BA85-B27397B4A340}"/>
              </a:ext>
            </a:extLst>
          </p:cNvPr>
          <p:cNvPicPr>
            <a:picLocks noChangeAspect="1" noChangeArrowheads="1" noCrop="1"/>
          </p:cNvPicPr>
          <p:nvPr/>
        </p:nvPicPr>
        <p:blipFill>
          <a:blip r:embed="rId6">
            <a:extLst>
              <a:ext uri="{28A0092B-C50C-407E-A947-70E740481C1C}">
                <a14:useLocalDpi xmlns:a14="http://schemas.microsoft.com/office/drawing/2010/main" val="0"/>
              </a:ext>
            </a:extLst>
          </a:blip>
          <a:srcRect/>
          <a:stretch>
            <a:fillRect/>
          </a:stretch>
        </p:blipFill>
        <p:spPr bwMode="auto">
          <a:xfrm>
            <a:off x="4203746" y="1209252"/>
            <a:ext cx="4288885" cy="2416072"/>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
        <p:nvSpPr>
          <p:cNvPr id="15" name="文本框 14">
            <a:extLst>
              <a:ext uri="{FF2B5EF4-FFF2-40B4-BE49-F238E27FC236}">
                <a16:creationId xmlns:a16="http://schemas.microsoft.com/office/drawing/2014/main" id="{536E5151-34AF-41BB-8440-E395F5B00124}"/>
              </a:ext>
            </a:extLst>
          </p:cNvPr>
          <p:cNvSpPr txBox="1"/>
          <p:nvPr/>
        </p:nvSpPr>
        <p:spPr>
          <a:xfrm>
            <a:off x="3642360" y="1685488"/>
            <a:ext cx="351711" cy="954107"/>
          </a:xfrm>
          <a:prstGeom prst="rect">
            <a:avLst/>
          </a:prstGeom>
          <a:noFill/>
        </p:spPr>
        <p:txBody>
          <a:bodyPr wrap="square" rtlCol="0">
            <a:spAutoFit/>
          </a:bodyPr>
          <a:lstStyle/>
          <a:p>
            <a:r>
              <a:rPr lang="zh-CN" altLang="en-US" sz="1400" dirty="0"/>
              <a:t>字幕生成</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语音识别的主要应用</a:t>
            </a:r>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18</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a:extLst>
              <a:ext uri="{FF2B5EF4-FFF2-40B4-BE49-F238E27FC236}">
                <a16:creationId xmlns:a16="http://schemas.microsoft.com/office/drawing/2014/main" id="{CEDAA84E-2443-459F-83D8-0628CE0492BB}"/>
              </a:ext>
            </a:extLst>
          </p:cNvPr>
          <p:cNvSpPr txBox="1"/>
          <p:nvPr/>
        </p:nvSpPr>
        <p:spPr>
          <a:xfrm>
            <a:off x="798305" y="1291590"/>
            <a:ext cx="10277365" cy="5016758"/>
          </a:xfrm>
          <a:prstGeom prst="rect">
            <a:avLst/>
          </a:prstGeom>
          <a:noFill/>
        </p:spPr>
        <p:txBody>
          <a:bodyPr wrap="square" rtlCol="0">
            <a:spAutoFit/>
          </a:bodyPr>
          <a:lstStyle/>
          <a:p>
            <a:pPr marL="285750" indent="-285750">
              <a:buFont typeface="Arial" panose="020B0604020202020204" pitchFamily="34" charset="0"/>
              <a:buChar char="•"/>
            </a:pPr>
            <a:r>
              <a:rPr lang="zh-CN" altLang="en-US" sz="3200" dirty="0">
                <a:solidFill>
                  <a:schemeClr val="accent2"/>
                </a:solidFill>
              </a:rPr>
              <a:t>智能家居</a:t>
            </a:r>
            <a:endParaRPr lang="en-US" altLang="zh-CN" sz="3200" dirty="0">
              <a:solidFill>
                <a:schemeClr val="accent2"/>
              </a:solidFill>
            </a:endParaRPr>
          </a:p>
          <a:p>
            <a:pPr marL="742950" lvl="1" indent="-285750">
              <a:buFont typeface="Arial" panose="020B0604020202020204" pitchFamily="34" charset="0"/>
              <a:buChar char="•"/>
            </a:pPr>
            <a:r>
              <a:rPr lang="zh-CN" altLang="en-US" sz="2800" dirty="0"/>
              <a:t>用语音可以控制电视机、</a:t>
            </a:r>
            <a:r>
              <a:rPr lang="en-US" altLang="zh-CN" sz="2800" dirty="0"/>
              <a:t>VCD</a:t>
            </a:r>
            <a:r>
              <a:rPr lang="zh-CN" altLang="en-US" sz="2800" dirty="0"/>
              <a:t>、空调、电扇、窗帘的操作。</a:t>
            </a:r>
            <a:endParaRPr lang="en-US" altLang="zh-CN" sz="2800" dirty="0"/>
          </a:p>
          <a:p>
            <a:pPr lvl="1"/>
            <a:endParaRPr lang="en-US" altLang="zh-CN" sz="2800" dirty="0"/>
          </a:p>
          <a:p>
            <a:pPr marL="285750" lvl="1" indent="-285750">
              <a:buFont typeface="Arial" panose="020B0604020202020204" pitchFamily="34" charset="0"/>
              <a:buChar char="•"/>
            </a:pPr>
            <a:r>
              <a:rPr lang="zh-CN" altLang="en-US" sz="3200" dirty="0">
                <a:solidFill>
                  <a:schemeClr val="accent2"/>
                </a:solidFill>
              </a:rPr>
              <a:t>语音搜索</a:t>
            </a:r>
            <a:endParaRPr lang="en-US" altLang="zh-CN" sz="3200" dirty="0">
              <a:solidFill>
                <a:schemeClr val="accent2"/>
              </a:solidFill>
            </a:endParaRPr>
          </a:p>
          <a:p>
            <a:pPr marL="742950" lvl="1" indent="-285750">
              <a:buFont typeface="Arial" panose="020B0604020202020204" pitchFamily="34" charset="0"/>
              <a:buChar char="•"/>
            </a:pPr>
            <a:r>
              <a:rPr lang="zh-CN" altLang="en-US" sz="2800" dirty="0"/>
              <a:t>搜索内容直接以语音的方式输入，响应速度更快，适用于音乐、电影、小说等内容搜索场景，让搜索内容输入更加便捷，高效。</a:t>
            </a:r>
            <a:endParaRPr lang="en-US" altLang="zh-CN" sz="2800" dirty="0"/>
          </a:p>
          <a:p>
            <a:pPr lvl="1"/>
            <a:endParaRPr lang="en-US" altLang="zh-CN" sz="2800" dirty="0"/>
          </a:p>
          <a:p>
            <a:pPr marL="285750" lvl="1" indent="-285750">
              <a:buFont typeface="Arial" panose="020B0604020202020204" pitchFamily="34" charset="0"/>
              <a:buChar char="•"/>
            </a:pPr>
            <a:r>
              <a:rPr lang="zh-CN" altLang="en-US" sz="3200" dirty="0">
                <a:solidFill>
                  <a:schemeClr val="accent2"/>
                </a:solidFill>
              </a:rPr>
              <a:t>人机对话</a:t>
            </a:r>
            <a:endParaRPr lang="en-US" altLang="zh-CN" sz="3200" dirty="0">
              <a:solidFill>
                <a:schemeClr val="accent2"/>
              </a:solidFill>
            </a:endParaRPr>
          </a:p>
          <a:p>
            <a:pPr marL="742950" lvl="2" indent="-285750">
              <a:buFont typeface="Arial" panose="020B0604020202020204" pitchFamily="34" charset="0"/>
              <a:buChar char="•"/>
            </a:pPr>
            <a:r>
              <a:rPr lang="zh-CN" altLang="en-US" sz="2800" dirty="0"/>
              <a:t>将语音识别为文字，毫秒级响应，可用于聊天机器人、故事机等近场语音识别环境，让人机对话更加流畅自然。</a:t>
            </a:r>
            <a:endParaRPr lang="en-US" altLang="zh-CN" sz="4400" dirty="0">
              <a:solidFill>
                <a:schemeClr val="accent2"/>
              </a:solidFill>
            </a:endParaRPr>
          </a:p>
        </p:txBody>
      </p:sp>
    </p:spTree>
    <p:extLst>
      <p:ext uri="{BB962C8B-B14F-4D97-AF65-F5344CB8AC3E}">
        <p14:creationId xmlns:p14="http://schemas.microsoft.com/office/powerpoint/2010/main" val="3118750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2014"/>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8161848"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语音合成的基本概念与框架</a:t>
            </a: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4</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Freeform 10"/>
          <p:cNvSpPr/>
          <p:nvPr/>
        </p:nvSpPr>
        <p:spPr bwMode="auto">
          <a:xfrm>
            <a:off x="4620868" y="1007423"/>
            <a:ext cx="6690287" cy="443260"/>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0" name="Rectangle 12"/>
          <p:cNvSpPr>
            <a:spLocks noChangeArrowheads="1"/>
          </p:cNvSpPr>
          <p:nvPr/>
        </p:nvSpPr>
        <p:spPr bwMode="auto">
          <a:xfrm>
            <a:off x="4741551" y="920050"/>
            <a:ext cx="494968" cy="443231"/>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2" name="Freeform 10"/>
          <p:cNvSpPr/>
          <p:nvPr/>
        </p:nvSpPr>
        <p:spPr bwMode="auto">
          <a:xfrm>
            <a:off x="4620138" y="1561670"/>
            <a:ext cx="6690287" cy="42303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3" name="Rectangle 12"/>
          <p:cNvSpPr>
            <a:spLocks noChangeArrowheads="1"/>
          </p:cNvSpPr>
          <p:nvPr/>
        </p:nvSpPr>
        <p:spPr bwMode="auto">
          <a:xfrm>
            <a:off x="4740918" y="1503285"/>
            <a:ext cx="495600" cy="430421"/>
          </a:xfrm>
          <a:prstGeom prst="rect">
            <a:avLst/>
          </a:prstGeom>
          <a:solidFill>
            <a:schemeClr val="accent2"/>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14345" name="Freeform 10"/>
          <p:cNvSpPr/>
          <p:nvPr/>
        </p:nvSpPr>
        <p:spPr bwMode="auto">
          <a:xfrm>
            <a:off x="4620138" y="2143933"/>
            <a:ext cx="6690287" cy="395651"/>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6" name="Rectangle 12"/>
          <p:cNvSpPr>
            <a:spLocks noChangeArrowheads="1"/>
          </p:cNvSpPr>
          <p:nvPr/>
        </p:nvSpPr>
        <p:spPr bwMode="auto">
          <a:xfrm>
            <a:off x="4760317" y="2056560"/>
            <a:ext cx="476202" cy="448734"/>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14348" name="Freeform 10"/>
          <p:cNvSpPr/>
          <p:nvPr/>
        </p:nvSpPr>
        <p:spPr bwMode="auto">
          <a:xfrm>
            <a:off x="4613270" y="4344493"/>
            <a:ext cx="6690287" cy="39961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49" name="Rectangle 12"/>
          <p:cNvSpPr>
            <a:spLocks noChangeArrowheads="1"/>
          </p:cNvSpPr>
          <p:nvPr/>
        </p:nvSpPr>
        <p:spPr bwMode="auto">
          <a:xfrm>
            <a:off x="4747381" y="4254256"/>
            <a:ext cx="480897" cy="396376"/>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51" name="Freeform 10"/>
          <p:cNvSpPr/>
          <p:nvPr/>
        </p:nvSpPr>
        <p:spPr bwMode="auto">
          <a:xfrm>
            <a:off x="4613270" y="4855804"/>
            <a:ext cx="6690287" cy="377348"/>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14352" name="Rectangle 12"/>
          <p:cNvSpPr>
            <a:spLocks noChangeArrowheads="1"/>
          </p:cNvSpPr>
          <p:nvPr/>
        </p:nvSpPr>
        <p:spPr bwMode="auto">
          <a:xfrm>
            <a:off x="4759541" y="4783129"/>
            <a:ext cx="476978" cy="433344"/>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53" name="TextBox 105"/>
          <p:cNvSpPr txBox="1">
            <a:spLocks noChangeArrowheads="1"/>
          </p:cNvSpPr>
          <p:nvPr/>
        </p:nvSpPr>
        <p:spPr bwMode="auto">
          <a:xfrm>
            <a:off x="5593849" y="1005065"/>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2400" b="1" noProof="0" dirty="0">
                <a:ln>
                  <a:noFill/>
                </a:ln>
                <a:solidFill>
                  <a:srgbClr val="3C3C3C"/>
                </a:solidFill>
                <a:effectLst/>
                <a:uLnTx/>
                <a:uFillTx/>
                <a:latin typeface="微软雅黑" pitchFamily="34" charset="-122"/>
                <a:ea typeface="微软雅黑" pitchFamily="34" charset="-122"/>
                <a:sym typeface="+mn-ea"/>
              </a:rPr>
              <a:t>语音识别</a:t>
            </a:r>
            <a:r>
              <a:rPr kumimoji="0" lang="zh-CN" altLang="en-US" sz="2400" b="1" i="0" u="none" strike="noStrike" kern="1200" cap="none" spc="0" normalizeH="0" baseline="0" noProof="0" dirty="0">
                <a:ln>
                  <a:noFill/>
                </a:ln>
                <a:solidFill>
                  <a:srgbClr val="3C3C3C"/>
                </a:solidFill>
                <a:effectLst/>
                <a:uLnTx/>
                <a:uFillTx/>
                <a:latin typeface="微软雅黑" pitchFamily="34" charset="-122"/>
                <a:ea typeface="微软雅黑" pitchFamily="34" charset="-122"/>
                <a:cs typeface="+mn-cs"/>
              </a:rPr>
              <a:t>的基本概念与框架</a:t>
            </a:r>
          </a:p>
        </p:txBody>
      </p:sp>
      <p:sp>
        <p:nvSpPr>
          <p:cNvPr id="14354" name="TextBox 106"/>
          <p:cNvSpPr txBox="1">
            <a:spLocks noChangeArrowheads="1"/>
          </p:cNvSpPr>
          <p:nvPr/>
        </p:nvSpPr>
        <p:spPr bwMode="auto">
          <a:xfrm>
            <a:off x="4763794" y="871487"/>
            <a:ext cx="298136"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1</a:t>
            </a:r>
            <a:endParaRPr kumimoji="0" lang="zh-CN" altLang="en-US" sz="3200"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
        <p:nvSpPr>
          <p:cNvPr id="14355" name="TextBox 108"/>
          <p:cNvSpPr txBox="1">
            <a:spLocks noChangeArrowheads="1"/>
          </p:cNvSpPr>
          <p:nvPr/>
        </p:nvSpPr>
        <p:spPr bwMode="auto">
          <a:xfrm>
            <a:off x="5593849" y="1541331"/>
            <a:ext cx="264687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algn="l"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sym typeface="+mn-ea"/>
              </a:rPr>
              <a:t>主要声学模型介绍</a:t>
            </a:r>
            <a:endParaRPr lang="zh-CN" altLang="en-US" sz="2400" b="1" dirty="0">
              <a:solidFill>
                <a:srgbClr val="3C3C3C"/>
              </a:solidFill>
              <a:latin typeface="微软雅黑" pitchFamily="34" charset="-122"/>
              <a:ea typeface="微软雅黑" pitchFamily="34" charset="-122"/>
            </a:endParaRPr>
          </a:p>
        </p:txBody>
      </p:sp>
      <p:sp>
        <p:nvSpPr>
          <p:cNvPr id="14357" name="TextBox 115"/>
          <p:cNvSpPr txBox="1">
            <a:spLocks noChangeArrowheads="1"/>
          </p:cNvSpPr>
          <p:nvPr/>
        </p:nvSpPr>
        <p:spPr bwMode="auto">
          <a:xfrm>
            <a:off x="5587699" y="2129804"/>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algn="l"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sym typeface="+mn-ea"/>
              </a:rPr>
              <a:t>语音识别的主要应用</a:t>
            </a:r>
            <a:endParaRPr lang="zh-CN" altLang="en-US" sz="2400" b="1" dirty="0">
              <a:solidFill>
                <a:srgbClr val="3C3C3C"/>
              </a:solidFill>
              <a:latin typeface="微软雅黑" pitchFamily="34" charset="-122"/>
              <a:ea typeface="微软雅黑" pitchFamily="34" charset="-122"/>
            </a:endParaRPr>
          </a:p>
        </p:txBody>
      </p:sp>
      <p:sp>
        <p:nvSpPr>
          <p:cNvPr id="14358" name="TextBox 116"/>
          <p:cNvSpPr txBox="1">
            <a:spLocks noChangeArrowheads="1"/>
          </p:cNvSpPr>
          <p:nvPr/>
        </p:nvSpPr>
        <p:spPr bwMode="auto">
          <a:xfrm>
            <a:off x="4757309" y="2018497"/>
            <a:ext cx="399639"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3</a:t>
            </a:r>
            <a:endParaRPr lang="zh-CN" altLang="en-US" sz="3200" b="1" dirty="0">
              <a:solidFill>
                <a:srgbClr val="FFFFFF"/>
              </a:solidFill>
              <a:latin typeface="微软雅黑" pitchFamily="34" charset="-122"/>
              <a:ea typeface="微软雅黑" pitchFamily="34" charset="-122"/>
            </a:endParaRPr>
          </a:p>
        </p:txBody>
      </p:sp>
      <p:sp>
        <p:nvSpPr>
          <p:cNvPr id="14359" name="TextBox 117"/>
          <p:cNvSpPr txBox="1">
            <a:spLocks noChangeArrowheads="1"/>
          </p:cNvSpPr>
          <p:nvPr/>
        </p:nvSpPr>
        <p:spPr bwMode="auto">
          <a:xfrm>
            <a:off x="5569482" y="4317570"/>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2400" b="1" dirty="0">
                <a:solidFill>
                  <a:srgbClr val="3C3C3C"/>
                </a:solidFill>
                <a:latin typeface="微软雅黑" pitchFamily="34" charset="-122"/>
                <a:ea typeface="微软雅黑" pitchFamily="34" charset="-122"/>
                <a:sym typeface="+mn-ea"/>
              </a:rPr>
              <a:t>声纹识别的基本概念与框架</a:t>
            </a:r>
            <a:endParaRPr lang="zh-CN" altLang="en-US" sz="2400" b="1" dirty="0">
              <a:solidFill>
                <a:srgbClr val="3C3C3C"/>
              </a:solidFill>
              <a:latin typeface="微软雅黑" pitchFamily="34" charset="-122"/>
              <a:ea typeface="微软雅黑" pitchFamily="34" charset="-122"/>
            </a:endParaRPr>
          </a:p>
        </p:txBody>
      </p:sp>
      <p:sp>
        <p:nvSpPr>
          <p:cNvPr id="14360" name="TextBox 118"/>
          <p:cNvSpPr txBox="1">
            <a:spLocks noChangeArrowheads="1"/>
          </p:cNvSpPr>
          <p:nvPr/>
        </p:nvSpPr>
        <p:spPr bwMode="auto">
          <a:xfrm>
            <a:off x="4790337" y="4184858"/>
            <a:ext cx="47760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en-US" altLang="zh-CN" sz="3200" b="1" dirty="0">
                <a:solidFill>
                  <a:srgbClr val="FFFFFF"/>
                </a:solidFill>
                <a:latin typeface="微软雅黑" pitchFamily="34" charset="-122"/>
                <a:ea typeface="微软雅黑" pitchFamily="34" charset="-122"/>
              </a:rPr>
              <a:t>7</a:t>
            </a:r>
            <a:endParaRPr lang="zh-CN" altLang="en-US" sz="3200" b="1" dirty="0">
              <a:solidFill>
                <a:srgbClr val="FFFFFF"/>
              </a:solidFill>
              <a:latin typeface="微软雅黑" pitchFamily="34" charset="-122"/>
              <a:ea typeface="微软雅黑" pitchFamily="34" charset="-122"/>
            </a:endParaRPr>
          </a:p>
        </p:txBody>
      </p:sp>
      <p:sp>
        <p:nvSpPr>
          <p:cNvPr id="14362" name="TextBox 120"/>
          <p:cNvSpPr txBox="1">
            <a:spLocks noChangeArrowheads="1"/>
          </p:cNvSpPr>
          <p:nvPr/>
        </p:nvSpPr>
        <p:spPr bwMode="auto">
          <a:xfrm>
            <a:off x="4786609" y="4735128"/>
            <a:ext cx="39140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8</a:t>
            </a:r>
            <a:endParaRPr lang="zh-CN" altLang="en-US" sz="3200" b="1" dirty="0">
              <a:solidFill>
                <a:srgbClr val="FFFFFF"/>
              </a:solidFill>
              <a:latin typeface="微软雅黑" pitchFamily="34" charset="-122"/>
              <a:ea typeface="微软雅黑" pitchFamily="34" charset="-122"/>
            </a:endParaRPr>
          </a:p>
        </p:txBody>
      </p:sp>
      <p:sp>
        <p:nvSpPr>
          <p:cNvPr id="14363" name="Freeform 5"/>
          <p:cNvSpPr/>
          <p:nvPr/>
        </p:nvSpPr>
        <p:spPr bwMode="auto">
          <a:xfrm>
            <a:off x="0" y="1339"/>
            <a:ext cx="4260774" cy="6869605"/>
          </a:xfrm>
          <a:custGeom>
            <a:avLst/>
            <a:gdLst>
              <a:gd name="T0" fmla="*/ 0 w 5566"/>
              <a:gd name="T1" fmla="*/ 0 h 9000"/>
              <a:gd name="T2" fmla="*/ 4324 w 5566"/>
              <a:gd name="T3" fmla="*/ 0 h 9000"/>
              <a:gd name="T4" fmla="*/ 5566 w 5566"/>
              <a:gd name="T5" fmla="*/ 9000 h 9000"/>
              <a:gd name="T6" fmla="*/ 0 w 5566"/>
              <a:gd name="T7" fmla="*/ 9000 h 9000"/>
              <a:gd name="T8" fmla="*/ 0 w 5566"/>
              <a:gd name="T9" fmla="*/ 0 h 9000"/>
            </a:gdLst>
            <a:ahLst/>
            <a:cxnLst>
              <a:cxn ang="0">
                <a:pos x="T0" y="T1"/>
              </a:cxn>
              <a:cxn ang="0">
                <a:pos x="T2" y="T3"/>
              </a:cxn>
              <a:cxn ang="0">
                <a:pos x="T4" y="T5"/>
              </a:cxn>
              <a:cxn ang="0">
                <a:pos x="T6" y="T7"/>
              </a:cxn>
              <a:cxn ang="0">
                <a:pos x="T8" y="T9"/>
              </a:cxn>
            </a:cxnLst>
            <a:rect l="0" t="0" r="r" b="b"/>
            <a:pathLst>
              <a:path w="5566" h="9000">
                <a:moveTo>
                  <a:pt x="0" y="0"/>
                </a:moveTo>
                <a:lnTo>
                  <a:pt x="4324" y="0"/>
                </a:lnTo>
                <a:lnTo>
                  <a:pt x="5566" y="9000"/>
                </a:lnTo>
                <a:lnTo>
                  <a:pt x="0" y="9000"/>
                </a:lnTo>
                <a:lnTo>
                  <a:pt x="0" y="0"/>
                </a:lnTo>
                <a:close/>
              </a:path>
            </a:pathLst>
          </a:custGeom>
          <a:blipFill dpi="0" rotWithShape="1">
            <a:blip r:embed="rId3" cstate="screen">
              <a:extLst>
                <a:ext uri="{BEBA8EAE-BF5A-486C-A8C5-ECC9F3942E4B}">
                  <a14:imgProps xmlns:a14="http://schemas.microsoft.com/office/drawing/2010/main">
                    <a14:imgLayer r:embed="rId4">
                      <a14:imgEffect>
                        <a14:colorTemperature colorTemp="5900"/>
                      </a14:imgEffect>
                      <a14:imgEffect>
                        <a14:saturation sat="120000"/>
                      </a14:imgEffect>
                    </a14:imgLayer>
                  </a14:imgProps>
                </a:ext>
              </a:extLst>
            </a:blip>
            <a:srcRect/>
            <a:stretch>
              <a:fillRect l="-14000" r="-35000"/>
            </a:stretch>
          </a:blip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grpSp>
        <p:nvGrpSpPr>
          <p:cNvPr id="2" name="组合 1"/>
          <p:cNvGrpSpPr/>
          <p:nvPr/>
        </p:nvGrpSpPr>
        <p:grpSpPr>
          <a:xfrm>
            <a:off x="2620737" y="11455"/>
            <a:ext cx="1867759" cy="6869605"/>
            <a:chOff x="2640569" y="1339"/>
            <a:chExt cx="1867759" cy="6869605"/>
          </a:xfrm>
        </p:grpSpPr>
        <p:sp>
          <p:nvSpPr>
            <p:cNvPr id="14364" name="Freeform 6"/>
            <p:cNvSpPr/>
            <p:nvPr/>
          </p:nvSpPr>
          <p:spPr bwMode="auto">
            <a:xfrm>
              <a:off x="3392751" y="1339"/>
              <a:ext cx="1115577" cy="6869605"/>
            </a:xfrm>
            <a:custGeom>
              <a:avLst/>
              <a:gdLst>
                <a:gd name="T0" fmla="*/ 0 w 1457"/>
                <a:gd name="T1" fmla="*/ 0 h 9000"/>
                <a:gd name="T2" fmla="*/ 224 w 1457"/>
                <a:gd name="T3" fmla="*/ 0 h 9000"/>
                <a:gd name="T4" fmla="*/ 1457 w 1457"/>
                <a:gd name="T5" fmla="*/ 9000 h 9000"/>
                <a:gd name="T6" fmla="*/ 1233 w 1457"/>
                <a:gd name="T7" fmla="*/ 9000 h 9000"/>
                <a:gd name="T8" fmla="*/ 0 w 1457"/>
                <a:gd name="T9" fmla="*/ 0 h 9000"/>
              </a:gdLst>
              <a:ahLst/>
              <a:cxnLst>
                <a:cxn ang="0">
                  <a:pos x="T0" y="T1"/>
                </a:cxn>
                <a:cxn ang="0">
                  <a:pos x="T2" y="T3"/>
                </a:cxn>
                <a:cxn ang="0">
                  <a:pos x="T4" y="T5"/>
                </a:cxn>
                <a:cxn ang="0">
                  <a:pos x="T6" y="T7"/>
                </a:cxn>
                <a:cxn ang="0">
                  <a:pos x="T8" y="T9"/>
                </a:cxn>
              </a:cxnLst>
              <a:rect l="0" t="0" r="r" b="b"/>
              <a:pathLst>
                <a:path w="1457" h="9000">
                  <a:moveTo>
                    <a:pt x="0" y="0"/>
                  </a:moveTo>
                  <a:lnTo>
                    <a:pt x="224" y="0"/>
                  </a:lnTo>
                  <a:lnTo>
                    <a:pt x="1457" y="9000"/>
                  </a:lnTo>
                  <a:lnTo>
                    <a:pt x="1233" y="9000"/>
                  </a:lnTo>
                  <a:lnTo>
                    <a:pt x="0" y="0"/>
                  </a:lnTo>
                  <a:close/>
                </a:path>
              </a:pathLst>
            </a:custGeom>
            <a:solidFill>
              <a:schemeClr val="accent2"/>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14365" name="矩形 12"/>
            <p:cNvSpPr>
              <a:spLocks noChangeArrowheads="1"/>
            </p:cNvSpPr>
            <p:nvPr/>
          </p:nvSpPr>
          <p:spPr bwMode="auto">
            <a:xfrm>
              <a:off x="2640569" y="5937859"/>
              <a:ext cx="1732873" cy="782331"/>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grpSp>
      <p:sp>
        <p:nvSpPr>
          <p:cNvPr id="14366" name="TextBox 98"/>
          <p:cNvSpPr txBox="1">
            <a:spLocks noChangeArrowheads="1"/>
          </p:cNvSpPr>
          <p:nvPr/>
        </p:nvSpPr>
        <p:spPr bwMode="auto">
          <a:xfrm>
            <a:off x="2800845" y="5977530"/>
            <a:ext cx="902934" cy="523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2800" b="0"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目录</a:t>
            </a:r>
          </a:p>
        </p:txBody>
      </p:sp>
      <p:sp>
        <p:nvSpPr>
          <p:cNvPr id="14367" name="TextBox 104"/>
          <p:cNvSpPr txBox="1">
            <a:spLocks noChangeArrowheads="1"/>
          </p:cNvSpPr>
          <p:nvPr/>
        </p:nvSpPr>
        <p:spPr bwMode="auto">
          <a:xfrm>
            <a:off x="2854798" y="6359968"/>
            <a:ext cx="1180639" cy="3697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800" b="0"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Contents</a:t>
            </a:r>
            <a:endParaRPr kumimoji="0" lang="zh-CN" altLang="en-US" sz="1800" b="0"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pic>
        <p:nvPicPr>
          <p:cNvPr id="34" name="图片 33" descr="横版组合——透明.png"/>
          <p:cNvPicPr>
            <a:picLocks noChangeAspect="1"/>
          </p:cNvPicPr>
          <p:nvPr/>
        </p:nvPicPr>
        <p:blipFill>
          <a:blip r:embed="rId5" cstate="screen"/>
          <a:srcRect/>
          <a:stretch>
            <a:fillRect/>
          </a:stretch>
        </p:blipFill>
        <p:spPr bwMode="auto">
          <a:xfrm>
            <a:off x="8468075" y="127196"/>
            <a:ext cx="3429530" cy="720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TextBox 117"/>
          <p:cNvSpPr txBox="1">
            <a:spLocks noChangeArrowheads="1"/>
          </p:cNvSpPr>
          <p:nvPr/>
        </p:nvSpPr>
        <p:spPr bwMode="auto">
          <a:xfrm>
            <a:off x="5587699" y="4813645"/>
            <a:ext cx="350934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主要声纹模型介绍</a:t>
            </a:r>
          </a:p>
        </p:txBody>
      </p:sp>
      <p:sp>
        <p:nvSpPr>
          <p:cNvPr id="3" name="灯片编号占位符 2"/>
          <p:cNvSpPr>
            <a:spLocks noGrp="1"/>
          </p:cNvSpPr>
          <p:nvPr>
            <p:ph type="sldNum" sz="quarter" idx="12"/>
          </p:nvPr>
        </p:nvSpPr>
        <p:spPr>
          <a:xfrm>
            <a:off x="8639649" y="6442229"/>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FD0C70D4-B8A7-1C47-A003-56128FA9BF31}"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a:t>
            </a:fld>
            <a:endParaRPr kumimoji="0" lang="en-US" altLang="zh-CN" sz="1200" b="1" i="0" u="none" strike="noStrike" kern="1200" cap="none" spc="0" normalizeH="0" baseline="0" noProof="0" dirty="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1" name="Freeform 10">
            <a:extLst>
              <a:ext uri="{FF2B5EF4-FFF2-40B4-BE49-F238E27FC236}">
                <a16:creationId xmlns:a16="http://schemas.microsoft.com/office/drawing/2014/main" id="{07906C5F-3D54-4AA3-872C-9D94EA0CF0CE}"/>
              </a:ext>
            </a:extLst>
          </p:cNvPr>
          <p:cNvSpPr/>
          <p:nvPr/>
        </p:nvSpPr>
        <p:spPr bwMode="auto">
          <a:xfrm>
            <a:off x="4621362" y="5339153"/>
            <a:ext cx="6690287" cy="409676"/>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32" name="Rectangle 12">
            <a:extLst>
              <a:ext uri="{FF2B5EF4-FFF2-40B4-BE49-F238E27FC236}">
                <a16:creationId xmlns:a16="http://schemas.microsoft.com/office/drawing/2014/main" id="{E442946A-F9A5-4C79-A1C1-ECF714CD4FF8}"/>
              </a:ext>
            </a:extLst>
          </p:cNvPr>
          <p:cNvSpPr>
            <a:spLocks noChangeArrowheads="1"/>
          </p:cNvSpPr>
          <p:nvPr/>
        </p:nvSpPr>
        <p:spPr bwMode="auto">
          <a:xfrm>
            <a:off x="4791067" y="5287417"/>
            <a:ext cx="437940" cy="419657"/>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33" name="TextBox 120">
            <a:extLst>
              <a:ext uri="{FF2B5EF4-FFF2-40B4-BE49-F238E27FC236}">
                <a16:creationId xmlns:a16="http://schemas.microsoft.com/office/drawing/2014/main" id="{BC5E6EB3-ED3A-4080-B584-C65E3D5F11E2}"/>
              </a:ext>
            </a:extLst>
          </p:cNvPr>
          <p:cNvSpPr txBox="1">
            <a:spLocks noChangeArrowheads="1"/>
          </p:cNvSpPr>
          <p:nvPr/>
        </p:nvSpPr>
        <p:spPr bwMode="auto">
          <a:xfrm>
            <a:off x="4809349" y="5217021"/>
            <a:ext cx="43794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9</a:t>
            </a:r>
            <a:endParaRPr lang="zh-CN" altLang="en-US" sz="3200" b="1" dirty="0">
              <a:solidFill>
                <a:srgbClr val="FFFFFF"/>
              </a:solidFill>
              <a:latin typeface="微软雅黑" pitchFamily="34" charset="-122"/>
              <a:ea typeface="微软雅黑" pitchFamily="34" charset="-122"/>
            </a:endParaRPr>
          </a:p>
        </p:txBody>
      </p:sp>
      <p:sp>
        <p:nvSpPr>
          <p:cNvPr id="35" name="TextBox 117">
            <a:extLst>
              <a:ext uri="{FF2B5EF4-FFF2-40B4-BE49-F238E27FC236}">
                <a16:creationId xmlns:a16="http://schemas.microsoft.com/office/drawing/2014/main" id="{021CD014-5F4E-47E3-89DB-81CE7AEA0783}"/>
              </a:ext>
            </a:extLst>
          </p:cNvPr>
          <p:cNvSpPr txBox="1">
            <a:spLocks noChangeArrowheads="1"/>
          </p:cNvSpPr>
          <p:nvPr/>
        </p:nvSpPr>
        <p:spPr bwMode="auto">
          <a:xfrm>
            <a:off x="5593071" y="5321847"/>
            <a:ext cx="479594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声纹识别的主要应用</a:t>
            </a:r>
          </a:p>
        </p:txBody>
      </p:sp>
      <p:sp>
        <p:nvSpPr>
          <p:cNvPr id="36" name="Freeform 10">
            <a:extLst>
              <a:ext uri="{FF2B5EF4-FFF2-40B4-BE49-F238E27FC236}">
                <a16:creationId xmlns:a16="http://schemas.microsoft.com/office/drawing/2014/main" id="{EE1D2CA1-2545-4344-943F-8E9099EB2BF0}"/>
              </a:ext>
            </a:extLst>
          </p:cNvPr>
          <p:cNvSpPr/>
          <p:nvPr/>
        </p:nvSpPr>
        <p:spPr bwMode="auto">
          <a:xfrm>
            <a:off x="4652003" y="6387881"/>
            <a:ext cx="6690287" cy="36512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37" name="Rectangle 12">
            <a:extLst>
              <a:ext uri="{FF2B5EF4-FFF2-40B4-BE49-F238E27FC236}">
                <a16:creationId xmlns:a16="http://schemas.microsoft.com/office/drawing/2014/main" id="{5414EF49-ECC1-499D-BA85-8BE5AB127024}"/>
              </a:ext>
            </a:extLst>
          </p:cNvPr>
          <p:cNvSpPr>
            <a:spLocks noChangeArrowheads="1"/>
          </p:cNvSpPr>
          <p:nvPr/>
        </p:nvSpPr>
        <p:spPr bwMode="auto">
          <a:xfrm>
            <a:off x="4799372" y="6293571"/>
            <a:ext cx="497767" cy="409676"/>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38" name="TextBox 120">
            <a:extLst>
              <a:ext uri="{FF2B5EF4-FFF2-40B4-BE49-F238E27FC236}">
                <a16:creationId xmlns:a16="http://schemas.microsoft.com/office/drawing/2014/main" id="{5B1258F1-8B52-417E-A88D-F39A5099438D}"/>
              </a:ext>
            </a:extLst>
          </p:cNvPr>
          <p:cNvSpPr txBox="1">
            <a:spLocks noChangeArrowheads="1"/>
          </p:cNvSpPr>
          <p:nvPr/>
        </p:nvSpPr>
        <p:spPr bwMode="auto">
          <a:xfrm>
            <a:off x="4696125" y="6219633"/>
            <a:ext cx="69121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11</a:t>
            </a:r>
            <a:endParaRPr lang="zh-CN" altLang="en-US" sz="3200" b="1" dirty="0">
              <a:solidFill>
                <a:srgbClr val="FFFFFF"/>
              </a:solidFill>
              <a:latin typeface="微软雅黑" pitchFamily="34" charset="-122"/>
              <a:ea typeface="微软雅黑" pitchFamily="34" charset="-122"/>
            </a:endParaRPr>
          </a:p>
        </p:txBody>
      </p:sp>
      <p:sp>
        <p:nvSpPr>
          <p:cNvPr id="41" name="TextBox 117">
            <a:extLst>
              <a:ext uri="{FF2B5EF4-FFF2-40B4-BE49-F238E27FC236}">
                <a16:creationId xmlns:a16="http://schemas.microsoft.com/office/drawing/2014/main" id="{3919FA15-5F44-4A47-AB6B-2C9D2E9919BE}"/>
              </a:ext>
            </a:extLst>
          </p:cNvPr>
          <p:cNvSpPr txBox="1">
            <a:spLocks noChangeArrowheads="1"/>
          </p:cNvSpPr>
          <p:nvPr/>
        </p:nvSpPr>
        <p:spPr bwMode="auto">
          <a:xfrm>
            <a:off x="5620340" y="6345020"/>
            <a:ext cx="350934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中英文术语对照</a:t>
            </a:r>
          </a:p>
        </p:txBody>
      </p:sp>
      <p:sp>
        <p:nvSpPr>
          <p:cNvPr id="42" name="TextBox 106">
            <a:extLst>
              <a:ext uri="{FF2B5EF4-FFF2-40B4-BE49-F238E27FC236}">
                <a16:creationId xmlns:a16="http://schemas.microsoft.com/office/drawing/2014/main" id="{7798DE3C-DD1E-4866-AC82-B83C24ED6252}"/>
              </a:ext>
            </a:extLst>
          </p:cNvPr>
          <p:cNvSpPr txBox="1">
            <a:spLocks noChangeArrowheads="1"/>
          </p:cNvSpPr>
          <p:nvPr/>
        </p:nvSpPr>
        <p:spPr bwMode="auto">
          <a:xfrm>
            <a:off x="4759541" y="1442678"/>
            <a:ext cx="36567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2</a:t>
            </a:r>
            <a:endParaRPr lang="zh-CN" altLang="en-US" sz="3200" b="1" dirty="0">
              <a:solidFill>
                <a:srgbClr val="FFFFFF"/>
              </a:solidFill>
              <a:latin typeface="微软雅黑" pitchFamily="34" charset="-122"/>
              <a:ea typeface="微软雅黑" pitchFamily="34" charset="-122"/>
            </a:endParaRPr>
          </a:p>
        </p:txBody>
      </p:sp>
      <p:sp>
        <p:nvSpPr>
          <p:cNvPr id="43" name="灯片编号占位符 2">
            <a:extLst>
              <a:ext uri="{FF2B5EF4-FFF2-40B4-BE49-F238E27FC236}">
                <a16:creationId xmlns:a16="http://schemas.microsoft.com/office/drawing/2014/main" id="{A5EF321C-04A0-4771-9A18-C152B83628FD}"/>
              </a:ext>
            </a:extLst>
          </p:cNvPr>
          <p:cNvSpPr txBox="1">
            <a:spLocks/>
          </p:cNvSpPr>
          <p:nvPr/>
        </p:nvSpPr>
        <p:spPr>
          <a:xfrm>
            <a:off x="11802000" y="8782541"/>
            <a:ext cx="526813"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0" fontAlgn="base" hangingPunct="0">
              <a:spcBef>
                <a:spcPct val="0"/>
              </a:spcBef>
              <a:spcAft>
                <a:spcPct val="0"/>
              </a:spcAft>
              <a:defRPr/>
            </a:pPr>
            <a:fld id="{FD0C70D4-B8A7-1C47-A003-56128FA9BF31}" type="slidenum">
              <a:rPr lang="zh-CN" altLang="en-US" b="1" smtClean="0">
                <a:solidFill>
                  <a:prstClr val="black">
                    <a:tint val="75000"/>
                  </a:prstClr>
                </a:solidFill>
                <a:latin typeface="Arial" panose="020B0604020202020204" pitchFamily="34" charset="0"/>
                <a:ea typeface="华文中宋" charset="0"/>
              </a:rPr>
              <a:pPr eaLnBrk="0" fontAlgn="base" hangingPunct="0">
                <a:spcBef>
                  <a:spcPct val="0"/>
                </a:spcBef>
                <a:spcAft>
                  <a:spcPct val="0"/>
                </a:spcAft>
                <a:defRPr/>
              </a:pPr>
              <a:t>2</a:t>
            </a:fld>
            <a:endParaRPr lang="en-US" altLang="zh-CN" b="1" dirty="0">
              <a:solidFill>
                <a:prstClr val="black">
                  <a:tint val="75000"/>
                </a:prstClr>
              </a:solidFill>
              <a:latin typeface="Arial" panose="020B0604020202020204" pitchFamily="34" charset="0"/>
              <a:ea typeface="华文中宋" charset="0"/>
            </a:endParaRPr>
          </a:p>
        </p:txBody>
      </p:sp>
      <p:sp>
        <p:nvSpPr>
          <p:cNvPr id="56" name="Freeform 10">
            <a:extLst>
              <a:ext uri="{FF2B5EF4-FFF2-40B4-BE49-F238E27FC236}">
                <a16:creationId xmlns:a16="http://schemas.microsoft.com/office/drawing/2014/main" id="{AC748E7D-DCF3-4FC8-8F0E-51E11BFB7A1D}"/>
              </a:ext>
            </a:extLst>
          </p:cNvPr>
          <p:cNvSpPr/>
          <p:nvPr/>
        </p:nvSpPr>
        <p:spPr bwMode="auto">
          <a:xfrm>
            <a:off x="4613270" y="2662862"/>
            <a:ext cx="6690287" cy="470219"/>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57" name="Rectangle 12">
            <a:extLst>
              <a:ext uri="{FF2B5EF4-FFF2-40B4-BE49-F238E27FC236}">
                <a16:creationId xmlns:a16="http://schemas.microsoft.com/office/drawing/2014/main" id="{4309B008-AEE6-46DE-AD5A-952BE1D89C91}"/>
              </a:ext>
            </a:extLst>
          </p:cNvPr>
          <p:cNvSpPr>
            <a:spLocks noChangeArrowheads="1"/>
          </p:cNvSpPr>
          <p:nvPr/>
        </p:nvSpPr>
        <p:spPr bwMode="auto">
          <a:xfrm>
            <a:off x="4725816" y="2600197"/>
            <a:ext cx="525491" cy="454531"/>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58" name="Freeform 10">
            <a:extLst>
              <a:ext uri="{FF2B5EF4-FFF2-40B4-BE49-F238E27FC236}">
                <a16:creationId xmlns:a16="http://schemas.microsoft.com/office/drawing/2014/main" id="{340033B3-0523-4B8E-9825-88E50F7B2410}"/>
              </a:ext>
            </a:extLst>
          </p:cNvPr>
          <p:cNvSpPr/>
          <p:nvPr/>
        </p:nvSpPr>
        <p:spPr bwMode="auto">
          <a:xfrm>
            <a:off x="4613270" y="3218767"/>
            <a:ext cx="6690287" cy="441599"/>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59" name="Rectangle 12">
            <a:extLst>
              <a:ext uri="{FF2B5EF4-FFF2-40B4-BE49-F238E27FC236}">
                <a16:creationId xmlns:a16="http://schemas.microsoft.com/office/drawing/2014/main" id="{1A0C1BA1-77CF-44E1-8395-E6E0A15521A3}"/>
              </a:ext>
            </a:extLst>
          </p:cNvPr>
          <p:cNvSpPr>
            <a:spLocks noChangeArrowheads="1"/>
          </p:cNvSpPr>
          <p:nvPr/>
        </p:nvSpPr>
        <p:spPr bwMode="auto">
          <a:xfrm>
            <a:off x="4748387" y="3179198"/>
            <a:ext cx="498899" cy="43452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60" name="Freeform 10">
            <a:extLst>
              <a:ext uri="{FF2B5EF4-FFF2-40B4-BE49-F238E27FC236}">
                <a16:creationId xmlns:a16="http://schemas.microsoft.com/office/drawing/2014/main" id="{CF9D08D0-FB74-427A-8EB9-9DCF027AE664}"/>
              </a:ext>
            </a:extLst>
          </p:cNvPr>
          <p:cNvSpPr/>
          <p:nvPr/>
        </p:nvSpPr>
        <p:spPr bwMode="auto">
          <a:xfrm>
            <a:off x="4613270" y="3807152"/>
            <a:ext cx="6690287" cy="406470"/>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61" name="Rectangle 12">
            <a:extLst>
              <a:ext uri="{FF2B5EF4-FFF2-40B4-BE49-F238E27FC236}">
                <a16:creationId xmlns:a16="http://schemas.microsoft.com/office/drawing/2014/main" id="{BB643BE4-0990-4F38-9ED3-B1573FACEE68}"/>
              </a:ext>
            </a:extLst>
          </p:cNvPr>
          <p:cNvSpPr>
            <a:spLocks noChangeArrowheads="1"/>
          </p:cNvSpPr>
          <p:nvPr/>
        </p:nvSpPr>
        <p:spPr bwMode="auto">
          <a:xfrm>
            <a:off x="4759542" y="3720500"/>
            <a:ext cx="487744" cy="404199"/>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62" name="TextBox 105">
            <a:extLst>
              <a:ext uri="{FF2B5EF4-FFF2-40B4-BE49-F238E27FC236}">
                <a16:creationId xmlns:a16="http://schemas.microsoft.com/office/drawing/2014/main" id="{8FDCE77A-60D8-4992-94DF-E6648A35346D}"/>
              </a:ext>
            </a:extLst>
          </p:cNvPr>
          <p:cNvSpPr txBox="1">
            <a:spLocks noChangeArrowheads="1"/>
          </p:cNvSpPr>
          <p:nvPr/>
        </p:nvSpPr>
        <p:spPr bwMode="auto">
          <a:xfrm>
            <a:off x="5557834" y="2674149"/>
            <a:ext cx="387798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2400" b="1" noProof="0" dirty="0">
                <a:ln>
                  <a:noFill/>
                </a:ln>
                <a:solidFill>
                  <a:srgbClr val="3C3C3C"/>
                </a:solidFill>
                <a:effectLst/>
                <a:uLnTx/>
                <a:uFillTx/>
                <a:latin typeface="微软雅黑" pitchFamily="34" charset="-122"/>
                <a:ea typeface="微软雅黑" pitchFamily="34" charset="-122"/>
                <a:sym typeface="+mn-ea"/>
              </a:rPr>
              <a:t>语音合成</a:t>
            </a:r>
            <a:r>
              <a:rPr kumimoji="0" lang="zh-CN" altLang="en-US" sz="2400" b="1" i="0" u="none" strike="noStrike" kern="1200" cap="none" spc="0" normalizeH="0" baseline="0" noProof="0" dirty="0">
                <a:ln>
                  <a:noFill/>
                </a:ln>
                <a:solidFill>
                  <a:srgbClr val="3C3C3C"/>
                </a:solidFill>
                <a:effectLst/>
                <a:uLnTx/>
                <a:uFillTx/>
                <a:latin typeface="微软雅黑" pitchFamily="34" charset="-122"/>
                <a:ea typeface="微软雅黑" pitchFamily="34" charset="-122"/>
                <a:cs typeface="+mn-cs"/>
              </a:rPr>
              <a:t>的基本概念与框架</a:t>
            </a:r>
          </a:p>
        </p:txBody>
      </p:sp>
      <p:sp>
        <p:nvSpPr>
          <p:cNvPr id="63" name="TextBox 106">
            <a:extLst>
              <a:ext uri="{FF2B5EF4-FFF2-40B4-BE49-F238E27FC236}">
                <a16:creationId xmlns:a16="http://schemas.microsoft.com/office/drawing/2014/main" id="{D367984A-80AA-4BFC-AB74-C35C77F1E005}"/>
              </a:ext>
            </a:extLst>
          </p:cNvPr>
          <p:cNvSpPr txBox="1">
            <a:spLocks noChangeArrowheads="1"/>
          </p:cNvSpPr>
          <p:nvPr/>
        </p:nvSpPr>
        <p:spPr bwMode="auto">
          <a:xfrm>
            <a:off x="4752622" y="2553341"/>
            <a:ext cx="51532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3200"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4</a:t>
            </a:r>
            <a:endParaRPr kumimoji="0" lang="zh-CN" altLang="en-US" sz="3200"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
        <p:nvSpPr>
          <p:cNvPr id="64" name="TextBox 108">
            <a:extLst>
              <a:ext uri="{FF2B5EF4-FFF2-40B4-BE49-F238E27FC236}">
                <a16:creationId xmlns:a16="http://schemas.microsoft.com/office/drawing/2014/main" id="{298030F4-FB2C-45F8-956A-AA193737E218}"/>
              </a:ext>
            </a:extLst>
          </p:cNvPr>
          <p:cNvSpPr txBox="1">
            <a:spLocks noChangeArrowheads="1"/>
          </p:cNvSpPr>
          <p:nvPr/>
        </p:nvSpPr>
        <p:spPr bwMode="auto">
          <a:xfrm>
            <a:off x="5593848" y="3212335"/>
            <a:ext cx="326243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sym typeface="+mn-ea"/>
              </a:rPr>
              <a:t>主要语音合成模型介绍</a:t>
            </a:r>
            <a:endParaRPr lang="zh-CN" altLang="en-US" sz="2400" b="1" dirty="0">
              <a:solidFill>
                <a:srgbClr val="3C3C3C"/>
              </a:solidFill>
              <a:latin typeface="微软雅黑" pitchFamily="34" charset="-122"/>
              <a:ea typeface="微软雅黑" pitchFamily="34" charset="-122"/>
            </a:endParaRPr>
          </a:p>
        </p:txBody>
      </p:sp>
      <p:sp>
        <p:nvSpPr>
          <p:cNvPr id="65" name="TextBox 109">
            <a:extLst>
              <a:ext uri="{FF2B5EF4-FFF2-40B4-BE49-F238E27FC236}">
                <a16:creationId xmlns:a16="http://schemas.microsoft.com/office/drawing/2014/main" id="{929F9600-3B69-4F32-8B86-98D4B11006C0}"/>
              </a:ext>
            </a:extLst>
          </p:cNvPr>
          <p:cNvSpPr txBox="1">
            <a:spLocks noChangeArrowheads="1"/>
          </p:cNvSpPr>
          <p:nvPr/>
        </p:nvSpPr>
        <p:spPr bwMode="auto">
          <a:xfrm>
            <a:off x="4763626" y="3125254"/>
            <a:ext cx="437940" cy="584775"/>
          </a:xfrm>
          <a:prstGeom prst="rect">
            <a:avLst/>
          </a:prstGeom>
          <a:noFill/>
          <a:ln>
            <a:noFill/>
          </a:ln>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en-US" altLang="zh-CN" sz="3200" b="1" dirty="0">
                <a:solidFill>
                  <a:srgbClr val="FFFFFF"/>
                </a:solidFill>
                <a:latin typeface="微软雅黑" pitchFamily="34" charset="-122"/>
                <a:ea typeface="微软雅黑" pitchFamily="34" charset="-122"/>
              </a:rPr>
              <a:t>5</a:t>
            </a:r>
            <a:endParaRPr lang="zh-CN" altLang="en-US" sz="3200" b="1" dirty="0">
              <a:solidFill>
                <a:srgbClr val="FFFFFF"/>
              </a:solidFill>
              <a:latin typeface="微软雅黑" pitchFamily="34" charset="-122"/>
              <a:ea typeface="微软雅黑" pitchFamily="34" charset="-122"/>
            </a:endParaRPr>
          </a:p>
        </p:txBody>
      </p:sp>
      <p:sp>
        <p:nvSpPr>
          <p:cNvPr id="66" name="TextBox 116">
            <a:extLst>
              <a:ext uri="{FF2B5EF4-FFF2-40B4-BE49-F238E27FC236}">
                <a16:creationId xmlns:a16="http://schemas.microsoft.com/office/drawing/2014/main" id="{C4A37749-B64A-43B5-A91E-6AEA578C45F7}"/>
              </a:ext>
            </a:extLst>
          </p:cNvPr>
          <p:cNvSpPr txBox="1">
            <a:spLocks noChangeArrowheads="1"/>
          </p:cNvSpPr>
          <p:nvPr/>
        </p:nvSpPr>
        <p:spPr bwMode="auto">
          <a:xfrm>
            <a:off x="4764288" y="3648767"/>
            <a:ext cx="437940"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en-US" altLang="zh-CN" sz="3200" b="1" dirty="0">
                <a:solidFill>
                  <a:srgbClr val="FFFFFF"/>
                </a:solidFill>
                <a:latin typeface="微软雅黑" pitchFamily="34" charset="-122"/>
                <a:ea typeface="微软雅黑" pitchFamily="34" charset="-122"/>
              </a:rPr>
              <a:t>6</a:t>
            </a:r>
            <a:endParaRPr lang="zh-CN" altLang="en-US" sz="3200" b="1" dirty="0">
              <a:solidFill>
                <a:srgbClr val="FFFFFF"/>
              </a:solidFill>
              <a:latin typeface="微软雅黑" pitchFamily="34" charset="-122"/>
              <a:ea typeface="微软雅黑" pitchFamily="34" charset="-122"/>
            </a:endParaRPr>
          </a:p>
        </p:txBody>
      </p:sp>
      <p:sp>
        <p:nvSpPr>
          <p:cNvPr id="67" name="TextBox 117">
            <a:extLst>
              <a:ext uri="{FF2B5EF4-FFF2-40B4-BE49-F238E27FC236}">
                <a16:creationId xmlns:a16="http://schemas.microsoft.com/office/drawing/2014/main" id="{28300FF2-2A68-4C66-B6E6-CDD27FDDFC74}"/>
              </a:ext>
            </a:extLst>
          </p:cNvPr>
          <p:cNvSpPr txBox="1">
            <a:spLocks noChangeArrowheads="1"/>
          </p:cNvSpPr>
          <p:nvPr/>
        </p:nvSpPr>
        <p:spPr bwMode="auto">
          <a:xfrm>
            <a:off x="5565635" y="3771268"/>
            <a:ext cx="2954655"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语音合成的主要应用</a:t>
            </a:r>
          </a:p>
        </p:txBody>
      </p:sp>
      <p:sp>
        <p:nvSpPr>
          <p:cNvPr id="68" name="灯片编号占位符 2">
            <a:extLst>
              <a:ext uri="{FF2B5EF4-FFF2-40B4-BE49-F238E27FC236}">
                <a16:creationId xmlns:a16="http://schemas.microsoft.com/office/drawing/2014/main" id="{8E5E4E3E-2B3A-4D74-969F-E51A8B6804A3}"/>
              </a:ext>
            </a:extLst>
          </p:cNvPr>
          <p:cNvSpPr txBox="1">
            <a:spLocks/>
          </p:cNvSpPr>
          <p:nvPr/>
        </p:nvSpPr>
        <p:spPr>
          <a:xfrm>
            <a:off x="9315550" y="6497284"/>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0" fontAlgn="base" hangingPunct="0">
              <a:spcBef>
                <a:spcPct val="0"/>
              </a:spcBef>
              <a:spcAft>
                <a:spcPct val="0"/>
              </a:spcAft>
              <a:defRPr/>
            </a:pPr>
            <a:fld id="{FD0C70D4-B8A7-1C47-A003-56128FA9BF31}" type="slidenum">
              <a:rPr lang="zh-CN" altLang="en-US" b="1" smtClean="0">
                <a:solidFill>
                  <a:prstClr val="black">
                    <a:tint val="75000"/>
                  </a:prstClr>
                </a:solidFill>
                <a:latin typeface="Arial" panose="020B0604020202020204" pitchFamily="34" charset="0"/>
                <a:ea typeface="华文中宋" charset="0"/>
              </a:rPr>
              <a:pPr eaLnBrk="0" fontAlgn="base" hangingPunct="0">
                <a:spcBef>
                  <a:spcPct val="0"/>
                </a:spcBef>
                <a:spcAft>
                  <a:spcPct val="0"/>
                </a:spcAft>
                <a:defRPr/>
              </a:pPr>
              <a:t>2</a:t>
            </a:fld>
            <a:endParaRPr lang="en-US" altLang="zh-CN" b="1" dirty="0">
              <a:solidFill>
                <a:prstClr val="black">
                  <a:tint val="75000"/>
                </a:prstClr>
              </a:solidFill>
              <a:latin typeface="Arial" panose="020B0604020202020204" pitchFamily="34" charset="0"/>
              <a:ea typeface="华文中宋" charset="0"/>
            </a:endParaRPr>
          </a:p>
        </p:txBody>
      </p:sp>
      <p:sp>
        <p:nvSpPr>
          <p:cNvPr id="69" name="灯片编号占位符 2">
            <a:extLst>
              <a:ext uri="{FF2B5EF4-FFF2-40B4-BE49-F238E27FC236}">
                <a16:creationId xmlns:a16="http://schemas.microsoft.com/office/drawing/2014/main" id="{FEE6E768-8416-4439-93A4-525CAF79B862}"/>
              </a:ext>
            </a:extLst>
          </p:cNvPr>
          <p:cNvSpPr txBox="1">
            <a:spLocks/>
          </p:cNvSpPr>
          <p:nvPr/>
        </p:nvSpPr>
        <p:spPr>
          <a:xfrm>
            <a:off x="8628219" y="5972102"/>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eaLnBrk="0" fontAlgn="base" hangingPunct="0">
              <a:spcBef>
                <a:spcPct val="0"/>
              </a:spcBef>
              <a:spcAft>
                <a:spcPct val="0"/>
              </a:spcAft>
              <a:defRPr/>
            </a:pPr>
            <a:fld id="{FD0C70D4-B8A7-1C47-A003-56128FA9BF31}" type="slidenum">
              <a:rPr lang="zh-CN" altLang="en-US" b="1" smtClean="0">
                <a:solidFill>
                  <a:prstClr val="black">
                    <a:tint val="75000"/>
                  </a:prstClr>
                </a:solidFill>
                <a:latin typeface="Arial" panose="020B0604020202020204" pitchFamily="34" charset="0"/>
                <a:ea typeface="华文中宋" charset="0"/>
              </a:rPr>
              <a:pPr eaLnBrk="0" fontAlgn="base" hangingPunct="0">
                <a:spcBef>
                  <a:spcPct val="0"/>
                </a:spcBef>
                <a:spcAft>
                  <a:spcPct val="0"/>
                </a:spcAft>
                <a:defRPr/>
              </a:pPr>
              <a:t>2</a:t>
            </a:fld>
            <a:endParaRPr lang="en-US" altLang="zh-CN" b="1" dirty="0">
              <a:solidFill>
                <a:prstClr val="black">
                  <a:tint val="75000"/>
                </a:prstClr>
              </a:solidFill>
              <a:latin typeface="Arial" panose="020B0604020202020204" pitchFamily="34" charset="0"/>
              <a:ea typeface="华文中宋" charset="0"/>
            </a:endParaRPr>
          </a:p>
        </p:txBody>
      </p:sp>
      <p:sp>
        <p:nvSpPr>
          <p:cNvPr id="70" name="Freeform 10">
            <a:extLst>
              <a:ext uri="{FF2B5EF4-FFF2-40B4-BE49-F238E27FC236}">
                <a16:creationId xmlns:a16="http://schemas.microsoft.com/office/drawing/2014/main" id="{18BFEE20-45CB-436F-AFDB-CCAFB8042D5E}"/>
              </a:ext>
            </a:extLst>
          </p:cNvPr>
          <p:cNvSpPr/>
          <p:nvPr/>
        </p:nvSpPr>
        <p:spPr bwMode="auto">
          <a:xfrm>
            <a:off x="4640573" y="5894894"/>
            <a:ext cx="6690287" cy="365125"/>
          </a:xfrm>
          <a:custGeom>
            <a:avLst/>
            <a:gdLst>
              <a:gd name="T0" fmla="*/ 97 w 8676"/>
              <a:gd name="T1" fmla="*/ 0 h 884"/>
              <a:gd name="T2" fmla="*/ 8475 w 8676"/>
              <a:gd name="T3" fmla="*/ 0 h 884"/>
              <a:gd name="T4" fmla="*/ 8676 w 8676"/>
              <a:gd name="T5" fmla="*/ 202 h 884"/>
              <a:gd name="T6" fmla="*/ 8676 w 8676"/>
              <a:gd name="T7" fmla="*/ 788 h 884"/>
              <a:gd name="T8" fmla="*/ 8579 w 8676"/>
              <a:gd name="T9" fmla="*/ 884 h 884"/>
              <a:gd name="T10" fmla="*/ 97 w 8676"/>
              <a:gd name="T11" fmla="*/ 884 h 884"/>
              <a:gd name="T12" fmla="*/ 0 w 8676"/>
              <a:gd name="T13" fmla="*/ 788 h 884"/>
              <a:gd name="T14" fmla="*/ 0 w 8676"/>
              <a:gd name="T15" fmla="*/ 96 h 884"/>
              <a:gd name="T16" fmla="*/ 97 w 8676"/>
              <a:gd name="T17" fmla="*/ 0 h 8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676" h="884">
                <a:moveTo>
                  <a:pt x="97" y="0"/>
                </a:moveTo>
                <a:lnTo>
                  <a:pt x="8475" y="0"/>
                </a:lnTo>
                <a:lnTo>
                  <a:pt x="8676" y="202"/>
                </a:lnTo>
                <a:lnTo>
                  <a:pt x="8676" y="788"/>
                </a:lnTo>
                <a:cubicBezTo>
                  <a:pt x="8676" y="841"/>
                  <a:pt x="8632" y="884"/>
                  <a:pt x="8579" y="884"/>
                </a:cubicBezTo>
                <a:lnTo>
                  <a:pt x="97" y="884"/>
                </a:lnTo>
                <a:cubicBezTo>
                  <a:pt x="44" y="884"/>
                  <a:pt x="0" y="841"/>
                  <a:pt x="0" y="788"/>
                </a:cubicBezTo>
                <a:lnTo>
                  <a:pt x="0" y="96"/>
                </a:lnTo>
                <a:cubicBezTo>
                  <a:pt x="0" y="43"/>
                  <a:pt x="44" y="0"/>
                  <a:pt x="97" y="0"/>
                </a:cubicBezTo>
                <a:close/>
              </a:path>
            </a:pathLst>
          </a:custGeom>
          <a:solidFill>
            <a:srgbClr val="FFFFFF"/>
          </a:solidFill>
          <a:ln w="10" cap="flat" cmpd="sng">
            <a:solidFill>
              <a:srgbClr val="A8A9AD"/>
            </a:solidFill>
            <a:round/>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dirty="0">
              <a:ln>
                <a:noFill/>
              </a:ln>
              <a:solidFill>
                <a:srgbClr val="006794"/>
              </a:solidFill>
              <a:effectLst/>
              <a:uLnTx/>
              <a:uFillTx/>
              <a:latin typeface="Arial" panose="020B0604020202020204" pitchFamily="34" charset="0"/>
              <a:ea typeface="宋体" pitchFamily="2" charset="-122"/>
              <a:cs typeface="+mn-cs"/>
            </a:endParaRPr>
          </a:p>
        </p:txBody>
      </p:sp>
      <p:sp>
        <p:nvSpPr>
          <p:cNvPr id="71" name="Rectangle 12">
            <a:extLst>
              <a:ext uri="{FF2B5EF4-FFF2-40B4-BE49-F238E27FC236}">
                <a16:creationId xmlns:a16="http://schemas.microsoft.com/office/drawing/2014/main" id="{3766E7F5-1827-4CC8-8532-D8F0F406F00C}"/>
              </a:ext>
            </a:extLst>
          </p:cNvPr>
          <p:cNvSpPr>
            <a:spLocks noChangeArrowheads="1"/>
          </p:cNvSpPr>
          <p:nvPr/>
        </p:nvSpPr>
        <p:spPr bwMode="auto">
          <a:xfrm>
            <a:off x="4787942" y="5800584"/>
            <a:ext cx="497767" cy="409676"/>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006794"/>
              </a:solidFill>
              <a:effectLst/>
              <a:uLnTx/>
              <a:uFillTx/>
              <a:latin typeface="Arial" panose="020B0604020202020204" pitchFamily="34" charset="0"/>
              <a:ea typeface="宋体" pitchFamily="2" charset="-122"/>
              <a:cs typeface="+mn-cs"/>
            </a:endParaRPr>
          </a:p>
        </p:txBody>
      </p:sp>
      <p:sp>
        <p:nvSpPr>
          <p:cNvPr id="72" name="TextBox 120">
            <a:extLst>
              <a:ext uri="{FF2B5EF4-FFF2-40B4-BE49-F238E27FC236}">
                <a16:creationId xmlns:a16="http://schemas.microsoft.com/office/drawing/2014/main" id="{B1A06A27-E39B-4963-BD19-DFCE44A76D45}"/>
              </a:ext>
            </a:extLst>
          </p:cNvPr>
          <p:cNvSpPr txBox="1">
            <a:spLocks noChangeArrowheads="1"/>
          </p:cNvSpPr>
          <p:nvPr/>
        </p:nvSpPr>
        <p:spPr bwMode="auto">
          <a:xfrm>
            <a:off x="4684695" y="5749506"/>
            <a:ext cx="69121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3200" b="1" dirty="0">
                <a:solidFill>
                  <a:srgbClr val="FFFFFF"/>
                </a:solidFill>
                <a:latin typeface="微软雅黑" pitchFamily="34" charset="-122"/>
                <a:ea typeface="微软雅黑" pitchFamily="34" charset="-122"/>
              </a:rPr>
              <a:t>10</a:t>
            </a:r>
            <a:endParaRPr lang="zh-CN" altLang="en-US" sz="3200" b="1" dirty="0">
              <a:solidFill>
                <a:srgbClr val="FFFFFF"/>
              </a:solidFill>
              <a:latin typeface="微软雅黑" pitchFamily="34" charset="-122"/>
              <a:ea typeface="微软雅黑" pitchFamily="34" charset="-122"/>
            </a:endParaRPr>
          </a:p>
        </p:txBody>
      </p:sp>
      <p:sp>
        <p:nvSpPr>
          <p:cNvPr id="73" name="TextBox 117">
            <a:extLst>
              <a:ext uri="{FF2B5EF4-FFF2-40B4-BE49-F238E27FC236}">
                <a16:creationId xmlns:a16="http://schemas.microsoft.com/office/drawing/2014/main" id="{4B8AE2C5-94AF-4EB3-8A9F-439B3D41BF15}"/>
              </a:ext>
            </a:extLst>
          </p:cNvPr>
          <p:cNvSpPr txBox="1">
            <a:spLocks noChangeArrowheads="1"/>
          </p:cNvSpPr>
          <p:nvPr/>
        </p:nvSpPr>
        <p:spPr bwMode="auto">
          <a:xfrm>
            <a:off x="5608910" y="5840603"/>
            <a:ext cx="350934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2400" b="1" dirty="0">
                <a:solidFill>
                  <a:srgbClr val="3C3C3C"/>
                </a:solidFill>
                <a:latin typeface="微软雅黑" pitchFamily="34" charset="-122"/>
                <a:ea typeface="微软雅黑" pitchFamily="34" charset="-122"/>
              </a:rPr>
              <a:t>语音主要中英文数据集</a:t>
            </a: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824339" y="0"/>
            <a:ext cx="10691329" cy="990600"/>
          </a:xfrm>
        </p:spPr>
        <p:txBody>
          <a:bodyPr>
            <a:normAutofit/>
          </a:bodyPr>
          <a:lstStyle/>
          <a:p>
            <a:r>
              <a:rPr lang="zh-CN" altLang="en-US" dirty="0"/>
              <a:t>基本概念</a:t>
            </a:r>
            <a:endParaRPr lang="zh-CN"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20</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矩形 3"/>
          <p:cNvSpPr/>
          <p:nvPr/>
        </p:nvSpPr>
        <p:spPr>
          <a:xfrm>
            <a:off x="960230" y="1298098"/>
            <a:ext cx="10555495" cy="2547300"/>
          </a:xfrm>
          <a:prstGeom prst="rect">
            <a:avLst/>
          </a:prstGeom>
        </p:spPr>
        <p:txBody>
          <a:bodyPr wrap="square">
            <a:spAutoFit/>
          </a:bodyPr>
          <a:lstStyle/>
          <a:p>
            <a:pPr marL="457200" indent="-457200">
              <a:lnSpc>
                <a:spcPct val="125000"/>
              </a:lnSpc>
              <a:buFont typeface="Arial" panose="020B0604020202020204" pitchFamily="34" charset="0"/>
              <a:buChar char="•"/>
            </a:pPr>
            <a:r>
              <a:rPr lang="zh-CN" altLang="en-US" sz="2600" dirty="0">
                <a:solidFill>
                  <a:schemeClr val="accent2"/>
                </a:solidFill>
                <a:latin typeface="+mn-ea"/>
              </a:rPr>
              <a:t>语音合成（</a:t>
            </a:r>
            <a:r>
              <a:rPr lang="en-US" altLang="zh-CN" sz="2600" dirty="0">
                <a:solidFill>
                  <a:schemeClr val="accent2"/>
                </a:solidFill>
                <a:latin typeface="+mn-ea"/>
              </a:rPr>
              <a:t>Text To Speech</a:t>
            </a:r>
            <a:r>
              <a:rPr lang="zh-CN" altLang="en-US" sz="2600" dirty="0">
                <a:solidFill>
                  <a:schemeClr val="accent2"/>
                </a:solidFill>
                <a:latin typeface="+mn-ea"/>
              </a:rPr>
              <a:t>，</a:t>
            </a:r>
            <a:r>
              <a:rPr lang="en-US" altLang="zh-CN" sz="2600" dirty="0">
                <a:solidFill>
                  <a:schemeClr val="accent2"/>
                </a:solidFill>
                <a:latin typeface="+mn-ea"/>
              </a:rPr>
              <a:t>TTS</a:t>
            </a:r>
            <a:r>
              <a:rPr lang="zh-CN" altLang="en-US" sz="2600" dirty="0">
                <a:solidFill>
                  <a:schemeClr val="accent2"/>
                </a:solidFill>
                <a:latin typeface="+mn-ea"/>
              </a:rPr>
              <a:t>）</a:t>
            </a:r>
            <a:r>
              <a:rPr lang="zh-CN" altLang="en-US" sz="2600" dirty="0">
                <a:latin typeface="+mn-ea"/>
              </a:rPr>
              <a:t>是将文本转为语音的技术。</a:t>
            </a:r>
            <a:endParaRPr lang="en-US" altLang="zh-CN" sz="2600" dirty="0">
              <a:latin typeface="+mn-ea"/>
            </a:endParaRPr>
          </a:p>
          <a:p>
            <a:pPr>
              <a:lnSpc>
                <a:spcPct val="125000"/>
              </a:lnSpc>
            </a:pPr>
            <a:endParaRPr lang="en-US" altLang="zh-CN" sz="2600" dirty="0">
              <a:latin typeface="+mn-ea"/>
            </a:endParaRPr>
          </a:p>
          <a:p>
            <a:pPr>
              <a:lnSpc>
                <a:spcPct val="125000"/>
              </a:lnSpc>
            </a:pPr>
            <a:endParaRPr lang="en-US" altLang="zh-CN" sz="2600" dirty="0">
              <a:latin typeface="+mn-ea"/>
            </a:endParaRPr>
          </a:p>
          <a:p>
            <a:pPr marL="457200" indent="-457200">
              <a:lnSpc>
                <a:spcPct val="125000"/>
              </a:lnSpc>
              <a:buFont typeface="Arial" panose="020B0604020202020204" pitchFamily="34" charset="0"/>
              <a:buChar char="•"/>
            </a:pPr>
            <a:r>
              <a:rPr lang="en-US" altLang="zh-CN" sz="2600" dirty="0">
                <a:solidFill>
                  <a:schemeClr val="accent2"/>
                </a:solidFill>
                <a:latin typeface="+mn-ea"/>
              </a:rPr>
              <a:t>TTS</a:t>
            </a:r>
            <a:r>
              <a:rPr lang="zh-CN" altLang="en-US" sz="2600" dirty="0">
                <a:latin typeface="+mn-ea"/>
              </a:rPr>
              <a:t>是实现人机语音交互，建立一个有听和讲能力的交互系统所必需的关键技术。</a:t>
            </a:r>
            <a:endParaRPr lang="en-US" altLang="zh-CN" sz="2600" dirty="0">
              <a:latin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基本框架</a:t>
            </a:r>
            <a:endParaRPr lang="zh-CN"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21</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3" name="图片 2">
            <a:extLst>
              <a:ext uri="{FF2B5EF4-FFF2-40B4-BE49-F238E27FC236}">
                <a16:creationId xmlns:a16="http://schemas.microsoft.com/office/drawing/2014/main" id="{32019AB4-66F6-4391-B644-52351BE5DFE0}"/>
              </a:ext>
            </a:extLst>
          </p:cNvPr>
          <p:cNvPicPr>
            <a:picLocks noChangeAspect="1"/>
          </p:cNvPicPr>
          <p:nvPr/>
        </p:nvPicPr>
        <p:blipFill>
          <a:blip r:embed="rId3"/>
          <a:stretch>
            <a:fillRect/>
          </a:stretch>
        </p:blipFill>
        <p:spPr>
          <a:xfrm>
            <a:off x="1010462" y="2773366"/>
            <a:ext cx="10566256" cy="1311267"/>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585170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defTabSz="913765" eaLnBrk="1" fontAlgn="base" hangingPunct="1">
              <a:spcBef>
                <a:spcPct val="0"/>
              </a:spcBef>
              <a:spcAft>
                <a:spcPct val="0"/>
              </a:spcAft>
              <a:defRPr/>
            </a:pPr>
            <a:r>
              <a:rPr lang="zh-CN" altLang="en-US" sz="4400" b="1" dirty="0">
                <a:solidFill>
                  <a:srgbClr val="FDCB34"/>
                </a:solidFill>
                <a:latin typeface="微软雅黑" pitchFamily="34" charset="-122"/>
                <a:ea typeface="微软雅黑" pitchFamily="34" charset="-122"/>
                <a:sym typeface="+mn-ea"/>
              </a:rPr>
              <a:t>主要语音合成模型介绍</a:t>
            </a:r>
            <a:endParaRPr lang="zh-CN" altLang="en-US" sz="4400" b="1" dirty="0">
              <a:solidFill>
                <a:srgbClr val="FDCB34"/>
              </a:solidFill>
              <a:latin typeface="微软雅黑" pitchFamily="34" charset="-122"/>
              <a:ea typeface="微软雅黑" pitchFamily="34" charset="-122"/>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5</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—WAVENET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23</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文本框 2"/>
          <p:cNvSpPr txBox="1"/>
          <p:nvPr/>
        </p:nvSpPr>
        <p:spPr>
          <a:xfrm>
            <a:off x="798195" y="1237615"/>
            <a:ext cx="10149840" cy="3622595"/>
          </a:xfrm>
          <a:prstGeom prst="rect">
            <a:avLst/>
          </a:prstGeom>
          <a:noFill/>
        </p:spPr>
        <p:txBody>
          <a:bodyPr wrap="square" rtlCol="0" anchor="t">
            <a:spAutoFit/>
          </a:bodyPr>
          <a:lstStyle/>
          <a:p>
            <a:pPr marL="457200" indent="-457200">
              <a:lnSpc>
                <a:spcPct val="150000"/>
              </a:lnSpc>
              <a:buFont typeface="Arial" panose="020B0604020202020204" pitchFamily="34" charset="0"/>
              <a:buChar char="•"/>
            </a:pPr>
            <a:r>
              <a:rPr lang="en-US" altLang="zh-CN" sz="2600" dirty="0" err="1">
                <a:solidFill>
                  <a:schemeClr val="accent2"/>
                </a:solidFill>
                <a:latin typeface="+mn-ea"/>
              </a:rPr>
              <a:t>WaveNet</a:t>
            </a:r>
            <a:r>
              <a:rPr lang="zh-CN" altLang="en-US" sz="2600" dirty="0">
                <a:latin typeface="+mn-ea"/>
              </a:rPr>
              <a:t>模型是一种序列生成模型，可以用于语音生成建模。</a:t>
            </a:r>
            <a:r>
              <a:rPr lang="en-US" altLang="zh-CN" sz="2600" dirty="0">
                <a:latin typeface="+mn-ea"/>
              </a:rPr>
              <a:t> 2017</a:t>
            </a:r>
            <a:r>
              <a:rPr lang="zh-CN" altLang="en-US" sz="2600" dirty="0">
                <a:latin typeface="+mn-ea"/>
              </a:rPr>
              <a:t>年由</a:t>
            </a:r>
            <a:r>
              <a:rPr lang="en-US" altLang="zh-CN" sz="2600" dirty="0">
                <a:latin typeface="+mn-ea"/>
              </a:rPr>
              <a:t>DeepMind</a:t>
            </a:r>
            <a:r>
              <a:rPr lang="zh-CN" altLang="en-US" sz="2600" dirty="0">
                <a:latin typeface="+mn-ea"/>
              </a:rPr>
              <a:t>提出，在</a:t>
            </a:r>
            <a:r>
              <a:rPr lang="en-US" altLang="zh-CN" sz="2600" dirty="0">
                <a:latin typeface="+mn-ea"/>
              </a:rPr>
              <a:t>TTS(</a:t>
            </a:r>
            <a:r>
              <a:rPr lang="zh-CN" altLang="en-US" sz="2600" dirty="0">
                <a:latin typeface="+mn-ea"/>
              </a:rPr>
              <a:t>文字转语音</a:t>
            </a:r>
            <a:r>
              <a:rPr lang="en-US" altLang="zh-CN" sz="2600" dirty="0">
                <a:latin typeface="+mn-ea"/>
              </a:rPr>
              <a:t>)</a:t>
            </a:r>
            <a:r>
              <a:rPr lang="zh-CN" altLang="en-US" sz="2600" dirty="0">
                <a:latin typeface="+mn-ea"/>
              </a:rPr>
              <a:t>任务上可以达到</a:t>
            </a:r>
            <a:r>
              <a:rPr lang="en-US" altLang="zh-CN" sz="2600" dirty="0">
                <a:latin typeface="+mn-ea"/>
              </a:rPr>
              <a:t>state-of-art</a:t>
            </a:r>
            <a:r>
              <a:rPr lang="zh-CN" altLang="en-US" sz="2600" dirty="0">
                <a:latin typeface="+mn-ea"/>
              </a:rPr>
              <a:t>的效果。</a:t>
            </a:r>
            <a:endParaRPr lang="en-US" altLang="zh-CN" sz="2600" dirty="0">
              <a:latin typeface="+mn-ea"/>
            </a:endParaRPr>
          </a:p>
          <a:p>
            <a:pPr>
              <a:lnSpc>
                <a:spcPct val="150000"/>
              </a:lnSpc>
            </a:pPr>
            <a:endParaRPr lang="en-US" altLang="zh-CN" sz="2600" dirty="0">
              <a:latin typeface="+mn-ea"/>
            </a:endParaRPr>
          </a:p>
          <a:p>
            <a:pPr marL="457200" indent="-457200">
              <a:lnSpc>
                <a:spcPct val="150000"/>
              </a:lnSpc>
              <a:buFont typeface="Arial" panose="020B0604020202020204" pitchFamily="34" charset="0"/>
              <a:buChar char="•"/>
            </a:pPr>
            <a:r>
              <a:rPr lang="zh-CN" altLang="en-US" sz="2600" dirty="0">
                <a:latin typeface="+mn-ea"/>
              </a:rPr>
              <a:t>在语音合成的声学模型建模中，</a:t>
            </a:r>
            <a:r>
              <a:rPr lang="en-US" altLang="zh-CN" sz="2600" dirty="0">
                <a:latin typeface="+mn-ea"/>
              </a:rPr>
              <a:t>Wavenet</a:t>
            </a:r>
            <a:r>
              <a:rPr lang="zh-CN" altLang="en-US" sz="2600" dirty="0">
                <a:latin typeface="+mn-ea"/>
              </a:rPr>
              <a:t>可以直接学习到采样值序列的映射，因此具有很好的合成效果。。</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—WAVENET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24</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文本框 2"/>
          <p:cNvSpPr txBox="1"/>
          <p:nvPr/>
        </p:nvSpPr>
        <p:spPr>
          <a:xfrm>
            <a:off x="798194" y="1237615"/>
            <a:ext cx="3773805" cy="621773"/>
          </a:xfrm>
          <a:prstGeom prst="rect">
            <a:avLst/>
          </a:prstGeom>
          <a:noFill/>
        </p:spPr>
        <p:txBody>
          <a:bodyPr wrap="square" rtlCol="0" anchor="t">
            <a:spAutoFit/>
          </a:bodyPr>
          <a:lstStyle/>
          <a:p>
            <a:pPr marL="457200" indent="-457200">
              <a:lnSpc>
                <a:spcPct val="150000"/>
              </a:lnSpc>
              <a:buFont typeface="Arial" panose="020B0604020202020204" pitchFamily="34" charset="0"/>
              <a:buChar char="•"/>
            </a:pPr>
            <a:r>
              <a:rPr lang="en-US" altLang="zh-CN" sz="2600" b="1" dirty="0" err="1">
                <a:solidFill>
                  <a:schemeClr val="accent2"/>
                </a:solidFill>
                <a:latin typeface="+mn-ea"/>
              </a:rPr>
              <a:t>WaveNet</a:t>
            </a:r>
            <a:r>
              <a:rPr lang="zh-CN" altLang="en-US" sz="2600" b="1" dirty="0">
                <a:solidFill>
                  <a:schemeClr val="accent2"/>
                </a:solidFill>
                <a:latin typeface="+mn-ea"/>
              </a:rPr>
              <a:t>动态展示</a:t>
            </a:r>
            <a:endParaRPr lang="zh-CN" altLang="en-US" sz="2600" b="1" dirty="0">
              <a:latin typeface="+mn-ea"/>
            </a:endParaRPr>
          </a:p>
        </p:txBody>
      </p:sp>
      <p:pic>
        <p:nvPicPr>
          <p:cNvPr id="2050" name="Picture 2" descr="https://upload-images.jianshu.io/upload_images/12877808-3f8a9c6d4304fca1.gif?imageMogr2/auto-orient/strip%7CimageView2/2/w/570/format/webp">
            <a:extLst>
              <a:ext uri="{FF2B5EF4-FFF2-40B4-BE49-F238E27FC236}">
                <a16:creationId xmlns:a16="http://schemas.microsoft.com/office/drawing/2014/main" id="{1B00CFF5-5A3C-41CE-97FE-14DC57152D37}"/>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540130" y="2225063"/>
            <a:ext cx="8429590" cy="38746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54937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—Parallel </a:t>
            </a:r>
            <a:r>
              <a:rPr lang="en-US" altLang="zh-CN" dirty="0" err="1"/>
              <a:t>WaveNet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25</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文本框 2"/>
          <p:cNvSpPr txBox="1"/>
          <p:nvPr/>
        </p:nvSpPr>
        <p:spPr>
          <a:xfrm>
            <a:off x="798195" y="1237615"/>
            <a:ext cx="10149840" cy="3622595"/>
          </a:xfrm>
          <a:prstGeom prst="rect">
            <a:avLst/>
          </a:prstGeom>
          <a:noFill/>
        </p:spPr>
        <p:txBody>
          <a:bodyPr wrap="square" rtlCol="0" anchor="t">
            <a:spAutoFit/>
          </a:bodyPr>
          <a:lstStyle/>
          <a:p>
            <a:pPr marL="457200" indent="-457200">
              <a:lnSpc>
                <a:spcPct val="150000"/>
              </a:lnSpc>
              <a:buFont typeface="Arial" panose="020B0604020202020204" pitchFamily="34" charset="0"/>
              <a:buChar char="•"/>
            </a:pPr>
            <a:r>
              <a:rPr lang="en-US" altLang="zh-CN" sz="2600" dirty="0">
                <a:latin typeface="+mn-ea"/>
              </a:rPr>
              <a:t>DeepMind</a:t>
            </a:r>
            <a:r>
              <a:rPr lang="zh-CN" altLang="en-US" sz="2600" dirty="0">
                <a:latin typeface="+mn-ea"/>
              </a:rPr>
              <a:t>公司</a:t>
            </a:r>
            <a:r>
              <a:rPr lang="en-US" altLang="zh-CN" sz="2600" dirty="0">
                <a:latin typeface="+mn-ea"/>
              </a:rPr>
              <a:t>2017</a:t>
            </a:r>
            <a:r>
              <a:rPr lang="zh-CN" altLang="en-US" sz="2600" dirty="0">
                <a:latin typeface="+mn-ea"/>
              </a:rPr>
              <a:t>年对此前的</a:t>
            </a:r>
            <a:r>
              <a:rPr lang="en-US" altLang="zh-CN" sz="2600" dirty="0" err="1">
                <a:latin typeface="+mn-ea"/>
              </a:rPr>
              <a:t>WaveNet</a:t>
            </a:r>
            <a:r>
              <a:rPr lang="zh-CN" altLang="en-US" sz="2600" dirty="0">
                <a:latin typeface="+mn-ea"/>
              </a:rPr>
              <a:t>版本进行改进。使用一个经过完全训练的 </a:t>
            </a:r>
            <a:r>
              <a:rPr lang="en-US" altLang="zh-CN" sz="2600" dirty="0" err="1">
                <a:latin typeface="+mn-ea"/>
              </a:rPr>
              <a:t>WaveNet</a:t>
            </a:r>
            <a:r>
              <a:rPr lang="en-US" altLang="zh-CN" sz="2600" dirty="0">
                <a:latin typeface="+mn-ea"/>
              </a:rPr>
              <a:t> </a:t>
            </a:r>
            <a:r>
              <a:rPr lang="zh-CN" altLang="en-US" sz="2600" dirty="0">
                <a:latin typeface="+mn-ea"/>
              </a:rPr>
              <a:t>模型作为 </a:t>
            </a:r>
            <a:r>
              <a:rPr lang="en-US" altLang="zh-CN" sz="2600" dirty="0">
                <a:latin typeface="+mn-ea"/>
              </a:rPr>
              <a:t>" </a:t>
            </a:r>
            <a:r>
              <a:rPr lang="zh-CN" altLang="en-US" sz="2600" dirty="0">
                <a:latin typeface="+mn-ea"/>
              </a:rPr>
              <a:t>教师 </a:t>
            </a:r>
            <a:r>
              <a:rPr lang="en-US" altLang="zh-CN" sz="2600" dirty="0">
                <a:latin typeface="+mn-ea"/>
              </a:rPr>
              <a:t>" </a:t>
            </a:r>
            <a:r>
              <a:rPr lang="zh-CN" altLang="en-US" sz="2600" dirty="0">
                <a:latin typeface="+mn-ea"/>
              </a:rPr>
              <a:t>网络，把自己的能力教给一个 </a:t>
            </a:r>
            <a:r>
              <a:rPr lang="en-US" altLang="zh-CN" sz="2600" dirty="0">
                <a:latin typeface="+mn-ea"/>
              </a:rPr>
              <a:t>" </a:t>
            </a:r>
            <a:r>
              <a:rPr lang="zh-CN" altLang="en-US" sz="2600" dirty="0">
                <a:latin typeface="+mn-ea"/>
              </a:rPr>
              <a:t>学生 </a:t>
            </a:r>
            <a:r>
              <a:rPr lang="en-US" altLang="zh-CN" sz="2600" dirty="0">
                <a:latin typeface="+mn-ea"/>
              </a:rPr>
              <a:t>" </a:t>
            </a:r>
            <a:r>
              <a:rPr lang="zh-CN" altLang="en-US" sz="2600" dirty="0">
                <a:latin typeface="+mn-ea"/>
              </a:rPr>
              <a:t>网络</a:t>
            </a:r>
            <a:r>
              <a:rPr lang="en-US" altLang="zh-CN" sz="2600" dirty="0">
                <a:latin typeface="+mn-ea"/>
              </a:rPr>
              <a:t>——</a:t>
            </a:r>
            <a:r>
              <a:rPr lang="zh-CN" altLang="en-US" sz="2600" dirty="0">
                <a:latin typeface="+mn-ea"/>
              </a:rPr>
              <a:t>更小、更平行、更适用于现代计算机硬件的神经网络。</a:t>
            </a:r>
            <a:endParaRPr lang="en-US" altLang="zh-CN" sz="2600" dirty="0">
              <a:latin typeface="+mn-ea"/>
            </a:endParaRPr>
          </a:p>
          <a:p>
            <a:pPr marL="457200" indent="-457200">
              <a:lnSpc>
                <a:spcPct val="150000"/>
              </a:lnSpc>
              <a:buFont typeface="Arial" panose="020B0604020202020204" pitchFamily="34" charset="0"/>
              <a:buChar char="•"/>
            </a:pPr>
            <a:endParaRPr lang="en-US" altLang="zh-CN" sz="2600" dirty="0">
              <a:latin typeface="+mn-ea"/>
            </a:endParaRPr>
          </a:p>
          <a:p>
            <a:pPr marL="457200" indent="-457200">
              <a:lnSpc>
                <a:spcPct val="150000"/>
              </a:lnSpc>
              <a:buFont typeface="Arial" panose="020B0604020202020204" pitchFamily="34" charset="0"/>
              <a:buChar char="•"/>
            </a:pPr>
            <a:r>
              <a:rPr lang="zh-CN" altLang="en-US" sz="2600" dirty="0">
                <a:latin typeface="+mn-ea"/>
              </a:rPr>
              <a:t>比</a:t>
            </a:r>
            <a:r>
              <a:rPr lang="en-US" altLang="zh-CN" sz="2600" dirty="0" err="1">
                <a:latin typeface="+mn-ea"/>
              </a:rPr>
              <a:t>WaveNet</a:t>
            </a:r>
            <a:r>
              <a:rPr lang="zh-CN" altLang="en-US" sz="2600" dirty="0">
                <a:latin typeface="+mn-ea"/>
              </a:rPr>
              <a:t>网络的速度提升不少。</a:t>
            </a:r>
          </a:p>
        </p:txBody>
      </p:sp>
    </p:spTree>
    <p:extLst>
      <p:ext uri="{BB962C8B-B14F-4D97-AF65-F5344CB8AC3E}">
        <p14:creationId xmlns:p14="http://schemas.microsoft.com/office/powerpoint/2010/main" val="24024010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—Parallel </a:t>
            </a:r>
            <a:r>
              <a:rPr lang="en-US" altLang="zh-CN" dirty="0" err="1"/>
              <a:t>WaveNet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26</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文本框 2"/>
          <p:cNvSpPr txBox="1"/>
          <p:nvPr/>
        </p:nvSpPr>
        <p:spPr>
          <a:xfrm>
            <a:off x="798304" y="1157643"/>
            <a:ext cx="4844213" cy="661848"/>
          </a:xfrm>
          <a:prstGeom prst="rect">
            <a:avLst/>
          </a:prstGeom>
          <a:noFill/>
        </p:spPr>
        <p:txBody>
          <a:bodyPr wrap="square" rtlCol="0" anchor="t">
            <a:spAutoFit/>
          </a:bodyPr>
          <a:lstStyle/>
          <a:p>
            <a:pPr marL="457200" indent="-457200">
              <a:lnSpc>
                <a:spcPct val="150000"/>
              </a:lnSpc>
              <a:buFont typeface="Arial" panose="020B0604020202020204" pitchFamily="34" charset="0"/>
              <a:buChar char="•"/>
            </a:pPr>
            <a:r>
              <a:rPr lang="en-US" altLang="zh-CN" sz="2800" b="1" dirty="0">
                <a:solidFill>
                  <a:schemeClr val="accent2"/>
                </a:solidFill>
              </a:rPr>
              <a:t>Parallel </a:t>
            </a:r>
            <a:r>
              <a:rPr lang="en-US" altLang="zh-CN" sz="2800" b="1" dirty="0" err="1">
                <a:solidFill>
                  <a:schemeClr val="accent2"/>
                </a:solidFill>
              </a:rPr>
              <a:t>WaveNet</a:t>
            </a:r>
            <a:r>
              <a:rPr lang="zh-CN" altLang="en-US" sz="2800" b="1" dirty="0">
                <a:solidFill>
                  <a:schemeClr val="accent2"/>
                </a:solidFill>
              </a:rPr>
              <a:t>动态图</a:t>
            </a:r>
            <a:endParaRPr lang="zh-CN" altLang="en-US" sz="2600" b="1" dirty="0">
              <a:solidFill>
                <a:schemeClr val="accent2"/>
              </a:solidFill>
              <a:latin typeface="+mn-ea"/>
            </a:endParaRPr>
          </a:p>
        </p:txBody>
      </p:sp>
      <p:pic>
        <p:nvPicPr>
          <p:cNvPr id="7" name="图片 6">
            <a:extLst>
              <a:ext uri="{FF2B5EF4-FFF2-40B4-BE49-F238E27FC236}">
                <a16:creationId xmlns:a16="http://schemas.microsoft.com/office/drawing/2014/main" id="{8E9D23D2-4C7B-4C47-A710-7BB571079C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18603" y="1831920"/>
            <a:ext cx="6382363" cy="4706992"/>
          </a:xfrm>
          <a:prstGeom prst="rect">
            <a:avLst/>
          </a:prstGeom>
        </p:spPr>
      </p:pic>
    </p:spTree>
    <p:extLst>
      <p:ext uri="{BB962C8B-B14F-4D97-AF65-F5344CB8AC3E}">
        <p14:creationId xmlns:p14="http://schemas.microsoft.com/office/powerpoint/2010/main" val="23844462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—Tacotron1.0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27</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a:extLst>
              <a:ext uri="{FF2B5EF4-FFF2-40B4-BE49-F238E27FC236}">
                <a16:creationId xmlns:a16="http://schemas.microsoft.com/office/drawing/2014/main" id="{37C07C24-3602-4A3A-85BF-4431A323AF73}"/>
              </a:ext>
            </a:extLst>
          </p:cNvPr>
          <p:cNvSpPr/>
          <p:nvPr/>
        </p:nvSpPr>
        <p:spPr>
          <a:xfrm>
            <a:off x="798304" y="1341037"/>
            <a:ext cx="10691329" cy="2422266"/>
          </a:xfrm>
          <a:prstGeom prst="rect">
            <a:avLst/>
          </a:prstGeom>
        </p:spPr>
        <p:txBody>
          <a:bodyPr wrap="square">
            <a:spAutoFit/>
          </a:bodyPr>
          <a:lstStyle/>
          <a:p>
            <a:pPr>
              <a:lnSpc>
                <a:spcPct val="150000"/>
              </a:lnSpc>
            </a:pPr>
            <a:r>
              <a:rPr lang="en-US" altLang="zh-CN" sz="2600" dirty="0">
                <a:solidFill>
                  <a:schemeClr val="accent2"/>
                </a:solidFill>
                <a:latin typeface="+mn-ea"/>
              </a:rPr>
              <a:t>TACOTRON</a:t>
            </a:r>
            <a:r>
              <a:rPr lang="zh-CN" altLang="en-US" sz="2600" dirty="0">
                <a:latin typeface="+mn-ea"/>
              </a:rPr>
              <a:t>是一个端到端的深度学习</a:t>
            </a:r>
            <a:r>
              <a:rPr lang="en-US" altLang="zh-CN" sz="2600" dirty="0">
                <a:latin typeface="+mn-ea"/>
              </a:rPr>
              <a:t>TTS</a:t>
            </a:r>
            <a:r>
              <a:rPr lang="zh-CN" altLang="en-US" sz="2600" dirty="0">
                <a:latin typeface="+mn-ea"/>
              </a:rPr>
              <a:t>模型，它可以说是将这些模块都放在了一个黑箱子里，我们不必花费大量的时间去了解</a:t>
            </a:r>
            <a:r>
              <a:rPr lang="en-US" altLang="zh-CN" sz="2600" dirty="0">
                <a:latin typeface="+mn-ea"/>
              </a:rPr>
              <a:t>TTS</a:t>
            </a:r>
            <a:r>
              <a:rPr lang="zh-CN" altLang="en-US" sz="2600" dirty="0">
                <a:latin typeface="+mn-ea"/>
              </a:rPr>
              <a:t>中需要用的的模块或者领域知识，直接用深度学习的方法训练出一个</a:t>
            </a:r>
            <a:r>
              <a:rPr lang="en-US" altLang="zh-CN" sz="2600" dirty="0">
                <a:latin typeface="+mn-ea"/>
              </a:rPr>
              <a:t>TTS</a:t>
            </a:r>
            <a:r>
              <a:rPr lang="zh-CN" altLang="en-US" sz="2600" dirty="0">
                <a:latin typeface="+mn-ea"/>
              </a:rPr>
              <a:t>模型，模型训练完成后，给定</a:t>
            </a:r>
            <a:r>
              <a:rPr lang="en-US" altLang="zh-CN" sz="2600" dirty="0">
                <a:latin typeface="+mn-ea"/>
              </a:rPr>
              <a:t>input,</a:t>
            </a:r>
            <a:r>
              <a:rPr lang="zh-CN" altLang="en-US" sz="2600" dirty="0">
                <a:latin typeface="+mn-ea"/>
              </a:rPr>
              <a:t>模型就能生成对应的音频。</a:t>
            </a:r>
          </a:p>
        </p:txBody>
      </p:sp>
    </p:spTree>
    <p:extLst>
      <p:ext uri="{BB962C8B-B14F-4D97-AF65-F5344CB8AC3E}">
        <p14:creationId xmlns:p14="http://schemas.microsoft.com/office/powerpoint/2010/main" val="2203582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—Tacotron1.0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28</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4" name="图片 3">
            <a:extLst>
              <a:ext uri="{FF2B5EF4-FFF2-40B4-BE49-F238E27FC236}">
                <a16:creationId xmlns:a16="http://schemas.microsoft.com/office/drawing/2014/main" id="{43D81989-33F6-4D2B-B493-134AA1BB3B8F}"/>
              </a:ext>
            </a:extLst>
          </p:cNvPr>
          <p:cNvPicPr>
            <a:picLocks noChangeAspect="1"/>
          </p:cNvPicPr>
          <p:nvPr/>
        </p:nvPicPr>
        <p:blipFill>
          <a:blip r:embed="rId3"/>
          <a:stretch>
            <a:fillRect/>
          </a:stretch>
        </p:blipFill>
        <p:spPr>
          <a:xfrm>
            <a:off x="1840997" y="1251956"/>
            <a:ext cx="8892640" cy="4843037"/>
          </a:xfrm>
          <a:prstGeom prst="rect">
            <a:avLst/>
          </a:prstGeom>
        </p:spPr>
      </p:pic>
    </p:spTree>
    <p:extLst>
      <p:ext uri="{BB962C8B-B14F-4D97-AF65-F5344CB8AC3E}">
        <p14:creationId xmlns:p14="http://schemas.microsoft.com/office/powerpoint/2010/main" val="17150670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—Tacotron1.0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29</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3" name="图片 2">
            <a:extLst>
              <a:ext uri="{FF2B5EF4-FFF2-40B4-BE49-F238E27FC236}">
                <a16:creationId xmlns:a16="http://schemas.microsoft.com/office/drawing/2014/main" id="{61BCD466-9756-4F88-80C0-D3503C713865}"/>
              </a:ext>
            </a:extLst>
          </p:cNvPr>
          <p:cNvPicPr>
            <a:picLocks noChangeAspect="1"/>
          </p:cNvPicPr>
          <p:nvPr/>
        </p:nvPicPr>
        <p:blipFill>
          <a:blip r:embed="rId3"/>
          <a:stretch>
            <a:fillRect/>
          </a:stretch>
        </p:blipFill>
        <p:spPr>
          <a:xfrm>
            <a:off x="4199756" y="1568303"/>
            <a:ext cx="4689625" cy="4774697"/>
          </a:xfrm>
          <a:prstGeom prst="rect">
            <a:avLst/>
          </a:prstGeom>
        </p:spPr>
      </p:pic>
      <p:sp>
        <p:nvSpPr>
          <p:cNvPr id="6" name="文本框 5">
            <a:extLst>
              <a:ext uri="{FF2B5EF4-FFF2-40B4-BE49-F238E27FC236}">
                <a16:creationId xmlns:a16="http://schemas.microsoft.com/office/drawing/2014/main" id="{CA6D6878-84A7-4976-8E87-C53BE269E41D}"/>
              </a:ext>
            </a:extLst>
          </p:cNvPr>
          <p:cNvSpPr txBox="1"/>
          <p:nvPr/>
        </p:nvSpPr>
        <p:spPr>
          <a:xfrm>
            <a:off x="915991" y="1176064"/>
            <a:ext cx="1250265" cy="523220"/>
          </a:xfrm>
          <a:prstGeom prst="rect">
            <a:avLst/>
          </a:prstGeom>
          <a:noFill/>
        </p:spPr>
        <p:txBody>
          <a:bodyPr wrap="square" rtlCol="0">
            <a:spAutoFit/>
          </a:bodyPr>
          <a:lstStyle/>
          <a:p>
            <a:r>
              <a:rPr lang="en-US" altLang="zh-CN" sz="2800" b="1" dirty="0">
                <a:solidFill>
                  <a:schemeClr val="accent2"/>
                </a:solidFill>
              </a:rPr>
              <a:t>CBHG</a:t>
            </a:r>
            <a:endParaRPr lang="zh-CN" altLang="en-US" sz="2800" b="1" dirty="0">
              <a:solidFill>
                <a:schemeClr val="accent2"/>
              </a:solidFill>
            </a:endParaRPr>
          </a:p>
        </p:txBody>
      </p:sp>
    </p:spTree>
    <p:extLst>
      <p:ext uri="{BB962C8B-B14F-4D97-AF65-F5344CB8AC3E}">
        <p14:creationId xmlns:p14="http://schemas.microsoft.com/office/powerpoint/2010/main" val="39271410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955" y="2809240"/>
            <a:ext cx="6995160"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语音识别的基本概念与框架</a:t>
            </a: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1</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50335" y="0"/>
            <a:ext cx="10691329" cy="990600"/>
          </a:xfrm>
        </p:spPr>
        <p:txBody>
          <a:bodyPr>
            <a:normAutofit/>
          </a:bodyPr>
          <a:lstStyle/>
          <a:p>
            <a:r>
              <a:rPr lang="zh-CN" altLang="en-US" dirty="0"/>
              <a:t>主要模型</a:t>
            </a:r>
            <a:r>
              <a:rPr lang="en-US" altLang="zh-CN" dirty="0"/>
              <a:t>—Tacotron2.0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30</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a:extLst>
              <a:ext uri="{FF2B5EF4-FFF2-40B4-BE49-F238E27FC236}">
                <a16:creationId xmlns:a16="http://schemas.microsoft.com/office/drawing/2014/main" id="{91F9F9FB-88FD-4091-A504-D73C0567D4E4}"/>
              </a:ext>
            </a:extLst>
          </p:cNvPr>
          <p:cNvSpPr/>
          <p:nvPr/>
        </p:nvSpPr>
        <p:spPr>
          <a:xfrm>
            <a:off x="1051930" y="1366246"/>
            <a:ext cx="9831659" cy="4222759"/>
          </a:xfrm>
          <a:prstGeom prst="rect">
            <a:avLst/>
          </a:prstGeom>
        </p:spPr>
        <p:txBody>
          <a:bodyPr wrap="square">
            <a:spAutoFit/>
          </a:bodyPr>
          <a:lstStyle/>
          <a:p>
            <a:pPr marL="457200" indent="-457200">
              <a:lnSpc>
                <a:spcPct val="150000"/>
              </a:lnSpc>
              <a:buFont typeface="Arial" panose="020B0604020202020204" pitchFamily="34" charset="0"/>
              <a:buChar char="•"/>
            </a:pPr>
            <a:r>
              <a:rPr lang="en-US" altLang="zh-CN" sz="2600" dirty="0">
                <a:solidFill>
                  <a:schemeClr val="accent2"/>
                </a:solidFill>
                <a:latin typeface="+mn-ea"/>
              </a:rPr>
              <a:t>Tacotron2.0</a:t>
            </a:r>
            <a:r>
              <a:rPr lang="zh-CN" altLang="en-US" sz="2600" dirty="0">
                <a:latin typeface="+mn-ea"/>
              </a:rPr>
              <a:t>利用了谷歌此前在语音生成方面最强大的两种技术：</a:t>
            </a:r>
            <a:r>
              <a:rPr lang="en-US" altLang="zh-CN" sz="2600" dirty="0" err="1">
                <a:latin typeface="+mn-ea"/>
              </a:rPr>
              <a:t>WaveNet</a:t>
            </a:r>
            <a:r>
              <a:rPr lang="zh-CN" altLang="en-US" sz="2600" dirty="0">
                <a:latin typeface="+mn-ea"/>
              </a:rPr>
              <a:t>和第一代</a:t>
            </a:r>
            <a:r>
              <a:rPr lang="en-US" altLang="zh-CN" sz="2600" dirty="0" err="1">
                <a:latin typeface="+mn-ea"/>
              </a:rPr>
              <a:t>Tacotron</a:t>
            </a:r>
            <a:r>
              <a:rPr lang="zh-CN" altLang="en-US" sz="2600" dirty="0">
                <a:latin typeface="+mn-ea"/>
              </a:rPr>
              <a:t>。</a:t>
            </a:r>
            <a:endParaRPr lang="en-US" altLang="zh-CN" sz="2600" dirty="0">
              <a:latin typeface="+mn-ea"/>
            </a:endParaRPr>
          </a:p>
          <a:p>
            <a:pPr marL="457200" indent="-457200">
              <a:lnSpc>
                <a:spcPct val="150000"/>
              </a:lnSpc>
              <a:buFont typeface="Arial" panose="020B0604020202020204" pitchFamily="34" charset="0"/>
              <a:buChar char="•"/>
            </a:pPr>
            <a:endParaRPr lang="en-US" altLang="zh-CN" sz="2600" dirty="0">
              <a:latin typeface="+mn-ea"/>
            </a:endParaRPr>
          </a:p>
          <a:p>
            <a:pPr marL="457200" indent="-457200">
              <a:lnSpc>
                <a:spcPct val="150000"/>
              </a:lnSpc>
              <a:buFont typeface="Arial" panose="020B0604020202020204" pitchFamily="34" charset="0"/>
              <a:buChar char="•"/>
            </a:pPr>
            <a:r>
              <a:rPr lang="en-US" altLang="zh-CN" sz="2600" dirty="0" err="1">
                <a:solidFill>
                  <a:schemeClr val="accent2"/>
                </a:solidFill>
                <a:latin typeface="+mn-ea"/>
              </a:rPr>
              <a:t>Tacotron</a:t>
            </a:r>
            <a:r>
              <a:rPr lang="en-US" altLang="zh-CN" sz="2600" dirty="0">
                <a:solidFill>
                  <a:schemeClr val="accent2"/>
                </a:solidFill>
                <a:latin typeface="+mn-ea"/>
              </a:rPr>
              <a:t> 2</a:t>
            </a:r>
            <a:r>
              <a:rPr lang="zh-CN" altLang="en-US" sz="2600" dirty="0">
                <a:latin typeface="+mn-ea"/>
              </a:rPr>
              <a:t>使用文本和文字叙述来计算所有语言规则，而不再需要人工明确告知系统规则。文本本身被转换为</a:t>
            </a:r>
            <a:r>
              <a:rPr lang="en-US" altLang="zh-CN" sz="2600" dirty="0" err="1">
                <a:latin typeface="+mn-ea"/>
              </a:rPr>
              <a:t>Tacotron</a:t>
            </a:r>
            <a:r>
              <a:rPr lang="zh-CN" altLang="en-US" sz="2600" dirty="0">
                <a:latin typeface="+mn-ea"/>
              </a:rPr>
              <a:t>风格的“梅尔频谱”，实现节奏和强调。而单词本身则基于</a:t>
            </a:r>
            <a:r>
              <a:rPr lang="en-US" altLang="zh-CN" sz="2600" dirty="0" err="1">
                <a:latin typeface="+mn-ea"/>
              </a:rPr>
              <a:t>WaveNet</a:t>
            </a:r>
            <a:r>
              <a:rPr lang="zh-CN" altLang="en-US" sz="2600" dirty="0">
                <a:latin typeface="+mn-ea"/>
              </a:rPr>
              <a:t>风格的系统来生成。</a:t>
            </a:r>
          </a:p>
        </p:txBody>
      </p:sp>
    </p:spTree>
    <p:extLst>
      <p:ext uri="{BB962C8B-B14F-4D97-AF65-F5344CB8AC3E}">
        <p14:creationId xmlns:p14="http://schemas.microsoft.com/office/powerpoint/2010/main" val="28033233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主要模型</a:t>
            </a:r>
            <a:r>
              <a:rPr lang="en-US" altLang="zh-CN" dirty="0"/>
              <a:t>—Tacotron2.0</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31</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3" name="图片 2">
            <a:extLst>
              <a:ext uri="{FF2B5EF4-FFF2-40B4-BE49-F238E27FC236}">
                <a16:creationId xmlns:a16="http://schemas.microsoft.com/office/drawing/2014/main" id="{51AB6091-DD6E-485B-ABF6-8F1FFAF98440}"/>
              </a:ext>
            </a:extLst>
          </p:cNvPr>
          <p:cNvPicPr>
            <a:picLocks noChangeAspect="1"/>
          </p:cNvPicPr>
          <p:nvPr/>
        </p:nvPicPr>
        <p:blipFill>
          <a:blip r:embed="rId3"/>
          <a:stretch>
            <a:fillRect/>
          </a:stretch>
        </p:blipFill>
        <p:spPr>
          <a:xfrm>
            <a:off x="2787397" y="1303515"/>
            <a:ext cx="6617206" cy="4922206"/>
          </a:xfrm>
          <a:prstGeom prst="rect">
            <a:avLst/>
          </a:prstGeom>
        </p:spPr>
      </p:pic>
    </p:spTree>
    <p:extLst>
      <p:ext uri="{BB962C8B-B14F-4D97-AF65-F5344CB8AC3E}">
        <p14:creationId xmlns:p14="http://schemas.microsoft.com/office/powerpoint/2010/main" val="200610155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50335" y="0"/>
            <a:ext cx="10691329" cy="990600"/>
          </a:xfrm>
        </p:spPr>
        <p:txBody>
          <a:bodyPr>
            <a:normAutofit/>
          </a:bodyPr>
          <a:lstStyle/>
          <a:p>
            <a:r>
              <a:rPr lang="zh-CN" altLang="en-US" dirty="0"/>
              <a:t>主要模型</a:t>
            </a:r>
            <a:r>
              <a:rPr lang="en-US" altLang="zh-CN" dirty="0"/>
              <a:t>—</a:t>
            </a:r>
            <a:r>
              <a:rPr lang="en-US" altLang="zh-CN" dirty="0" err="1"/>
              <a:t>ClariNet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32</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a:extLst>
              <a:ext uri="{FF2B5EF4-FFF2-40B4-BE49-F238E27FC236}">
                <a16:creationId xmlns:a16="http://schemas.microsoft.com/office/drawing/2014/main" id="{91F9F9FB-88FD-4091-A504-D73C0567D4E4}"/>
              </a:ext>
            </a:extLst>
          </p:cNvPr>
          <p:cNvSpPr/>
          <p:nvPr/>
        </p:nvSpPr>
        <p:spPr>
          <a:xfrm>
            <a:off x="973871" y="1237953"/>
            <a:ext cx="9831659" cy="1077218"/>
          </a:xfrm>
          <a:prstGeom prst="rect">
            <a:avLst/>
          </a:prstGeom>
        </p:spPr>
        <p:txBody>
          <a:bodyPr wrap="square">
            <a:spAutoFit/>
          </a:bodyPr>
          <a:lstStyle/>
          <a:p>
            <a:r>
              <a:rPr lang="en-US" altLang="zh-CN" sz="3200" dirty="0" err="1">
                <a:solidFill>
                  <a:schemeClr val="accent2"/>
                </a:solidFill>
              </a:rPr>
              <a:t>ClariNet</a:t>
            </a:r>
            <a:r>
              <a:rPr lang="zh-CN" altLang="en-US" sz="3200" dirty="0"/>
              <a:t>是由百度</a:t>
            </a:r>
            <a:r>
              <a:rPr lang="en-US" altLang="zh-CN" sz="3200" dirty="0"/>
              <a:t>2018</a:t>
            </a:r>
            <a:r>
              <a:rPr lang="zh-CN" altLang="en-US" sz="3200" dirty="0"/>
              <a:t>年提出的语音合成领域第一个完全端到端的系统。</a:t>
            </a:r>
          </a:p>
        </p:txBody>
      </p:sp>
      <p:pic>
        <p:nvPicPr>
          <p:cNvPr id="3" name="图片 2">
            <a:extLst>
              <a:ext uri="{FF2B5EF4-FFF2-40B4-BE49-F238E27FC236}">
                <a16:creationId xmlns:a16="http://schemas.microsoft.com/office/drawing/2014/main" id="{27569408-F24A-4136-B2A5-FAAC097A3D2F}"/>
              </a:ext>
            </a:extLst>
          </p:cNvPr>
          <p:cNvPicPr>
            <a:picLocks noChangeAspect="1"/>
          </p:cNvPicPr>
          <p:nvPr/>
        </p:nvPicPr>
        <p:blipFill>
          <a:blip r:embed="rId3"/>
          <a:stretch>
            <a:fillRect/>
          </a:stretch>
        </p:blipFill>
        <p:spPr>
          <a:xfrm>
            <a:off x="5222491" y="2131230"/>
            <a:ext cx="5384179" cy="3604285"/>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4" name="矩形 3">
            <a:extLst>
              <a:ext uri="{FF2B5EF4-FFF2-40B4-BE49-F238E27FC236}">
                <a16:creationId xmlns:a16="http://schemas.microsoft.com/office/drawing/2014/main" id="{795EA1F4-A636-4937-A87D-890AA543B789}"/>
              </a:ext>
            </a:extLst>
          </p:cNvPr>
          <p:cNvSpPr/>
          <p:nvPr/>
        </p:nvSpPr>
        <p:spPr>
          <a:xfrm>
            <a:off x="-19099" y="6519446"/>
            <a:ext cx="2935419" cy="338554"/>
          </a:xfrm>
          <a:prstGeom prst="rect">
            <a:avLst/>
          </a:prstGeom>
        </p:spPr>
        <p:txBody>
          <a:bodyPr wrap="square">
            <a:spAutoFit/>
          </a:bodyPr>
          <a:lstStyle/>
          <a:p>
            <a:r>
              <a:rPr lang="en-US" altLang="zh-CN" sz="1600" dirty="0">
                <a:solidFill>
                  <a:schemeClr val="accent2"/>
                </a:solidFill>
                <a:hlinkClick r:id="rId4"/>
              </a:rPr>
              <a:t>https://clarinet-demo.github.io/</a:t>
            </a:r>
            <a:endParaRPr lang="zh-CN" altLang="en-US" sz="1600" dirty="0">
              <a:solidFill>
                <a:schemeClr val="accent2"/>
              </a:solidFill>
            </a:endParaRPr>
          </a:p>
        </p:txBody>
      </p:sp>
    </p:spTree>
    <p:extLst>
      <p:ext uri="{BB962C8B-B14F-4D97-AF65-F5344CB8AC3E}">
        <p14:creationId xmlns:p14="http://schemas.microsoft.com/office/powerpoint/2010/main" val="308352591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50335" y="0"/>
            <a:ext cx="10691329" cy="990600"/>
          </a:xfrm>
        </p:spPr>
        <p:txBody>
          <a:bodyPr>
            <a:normAutofit/>
          </a:bodyPr>
          <a:lstStyle/>
          <a:p>
            <a:r>
              <a:rPr lang="zh-CN" altLang="en-US" dirty="0"/>
              <a:t>主流方法</a:t>
            </a:r>
            <a:r>
              <a:rPr lang="en-US" altLang="zh-CN" dirty="0"/>
              <a:t>—</a:t>
            </a:r>
            <a:r>
              <a:rPr lang="en-US" altLang="zh-CN" dirty="0" err="1"/>
              <a:t>ClariNet</a:t>
            </a:r>
            <a:endParaRPr 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33</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a:extLst>
              <a:ext uri="{FF2B5EF4-FFF2-40B4-BE49-F238E27FC236}">
                <a16:creationId xmlns:a16="http://schemas.microsoft.com/office/drawing/2014/main" id="{91F9F9FB-88FD-4091-A504-D73C0567D4E4}"/>
              </a:ext>
            </a:extLst>
          </p:cNvPr>
          <p:cNvSpPr/>
          <p:nvPr/>
        </p:nvSpPr>
        <p:spPr>
          <a:xfrm>
            <a:off x="1311358" y="1083571"/>
            <a:ext cx="2595032" cy="584775"/>
          </a:xfrm>
          <a:prstGeom prst="rect">
            <a:avLst/>
          </a:prstGeom>
        </p:spPr>
        <p:txBody>
          <a:bodyPr wrap="square">
            <a:spAutoFit/>
          </a:bodyPr>
          <a:lstStyle/>
          <a:p>
            <a:r>
              <a:rPr lang="en-US" altLang="zh-CN" sz="3200" b="1" dirty="0" err="1">
                <a:solidFill>
                  <a:schemeClr val="accent2"/>
                </a:solidFill>
              </a:rPr>
              <a:t>ClariNet</a:t>
            </a:r>
            <a:r>
              <a:rPr lang="zh-CN" altLang="en-US" sz="3200" b="1" dirty="0">
                <a:solidFill>
                  <a:schemeClr val="accent2"/>
                </a:solidFill>
              </a:rPr>
              <a:t>框架</a:t>
            </a:r>
            <a:endParaRPr lang="zh-CN" altLang="en-US" sz="3200" b="1" dirty="0"/>
          </a:p>
        </p:txBody>
      </p:sp>
      <p:pic>
        <p:nvPicPr>
          <p:cNvPr id="3" name="图片 2">
            <a:extLst>
              <a:ext uri="{FF2B5EF4-FFF2-40B4-BE49-F238E27FC236}">
                <a16:creationId xmlns:a16="http://schemas.microsoft.com/office/drawing/2014/main" id="{70A06761-1E01-4475-9D29-F64A9647BD4D}"/>
              </a:ext>
            </a:extLst>
          </p:cNvPr>
          <p:cNvPicPr>
            <a:picLocks noChangeAspect="1"/>
          </p:cNvPicPr>
          <p:nvPr/>
        </p:nvPicPr>
        <p:blipFill>
          <a:blip r:embed="rId3"/>
          <a:stretch>
            <a:fillRect/>
          </a:stretch>
        </p:blipFill>
        <p:spPr>
          <a:xfrm>
            <a:off x="750335" y="1677042"/>
            <a:ext cx="3395196" cy="4599942"/>
          </a:xfrm>
          <a:prstGeom prst="rect">
            <a:avLst/>
          </a:prstGeom>
          <a:ln>
            <a:solidFill>
              <a:schemeClr val="accent2">
                <a:lumMod val="60000"/>
                <a:lumOff val="40000"/>
              </a:schemeClr>
            </a:solidFill>
          </a:ln>
        </p:spPr>
      </p:pic>
      <p:sp>
        <p:nvSpPr>
          <p:cNvPr id="4" name="矩形 3">
            <a:extLst>
              <a:ext uri="{FF2B5EF4-FFF2-40B4-BE49-F238E27FC236}">
                <a16:creationId xmlns:a16="http://schemas.microsoft.com/office/drawing/2014/main" id="{0761D79C-AA6E-4FE4-8A97-10811714AF48}"/>
              </a:ext>
            </a:extLst>
          </p:cNvPr>
          <p:cNvSpPr/>
          <p:nvPr/>
        </p:nvSpPr>
        <p:spPr>
          <a:xfrm>
            <a:off x="1126274" y="3127917"/>
            <a:ext cx="1482600" cy="602166"/>
          </a:xfrm>
          <a:prstGeom prst="rect">
            <a:avLst/>
          </a:prstGeom>
          <a:noFill/>
          <a:ln w="28575">
            <a:solidFill>
              <a:schemeClr val="accent5"/>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a:extLst>
              <a:ext uri="{FF2B5EF4-FFF2-40B4-BE49-F238E27FC236}">
                <a16:creationId xmlns:a16="http://schemas.microsoft.com/office/drawing/2014/main" id="{61B7D154-14DD-4A0C-A917-405099B2CD8E}"/>
              </a:ext>
            </a:extLst>
          </p:cNvPr>
          <p:cNvPicPr>
            <a:picLocks noChangeAspect="1"/>
          </p:cNvPicPr>
          <p:nvPr/>
        </p:nvPicPr>
        <p:blipFill>
          <a:blip r:embed="rId4"/>
          <a:stretch>
            <a:fillRect/>
          </a:stretch>
        </p:blipFill>
        <p:spPr>
          <a:xfrm>
            <a:off x="5231364" y="1766252"/>
            <a:ext cx="6210300" cy="4143375"/>
          </a:xfrm>
          <a:prstGeom prst="rect">
            <a:avLst/>
          </a:prstGeom>
          <a:ln>
            <a:solidFill>
              <a:schemeClr val="accent2">
                <a:lumMod val="40000"/>
                <a:lumOff val="60000"/>
              </a:schemeClr>
            </a:solidFill>
          </a:ln>
        </p:spPr>
      </p:pic>
      <p:cxnSp>
        <p:nvCxnSpPr>
          <p:cNvPr id="8" name="连接符: 肘形 7">
            <a:extLst>
              <a:ext uri="{FF2B5EF4-FFF2-40B4-BE49-F238E27FC236}">
                <a16:creationId xmlns:a16="http://schemas.microsoft.com/office/drawing/2014/main" id="{DCD057A8-DD01-4B02-987C-9FEEA2DCFC0B}"/>
              </a:ext>
            </a:extLst>
          </p:cNvPr>
          <p:cNvCxnSpPr>
            <a:cxnSpLocks/>
          </p:cNvCxnSpPr>
          <p:nvPr/>
        </p:nvCxnSpPr>
        <p:spPr>
          <a:xfrm>
            <a:off x="2608874" y="3127917"/>
            <a:ext cx="2989038" cy="301083"/>
          </a:xfrm>
          <a:prstGeom prst="bentConnector3">
            <a:avLst/>
          </a:prstGeom>
          <a:ln w="28575">
            <a:tailEnd type="triangle"/>
          </a:ln>
        </p:spPr>
        <p:style>
          <a:lnRef idx="1">
            <a:schemeClr val="accent1"/>
          </a:lnRef>
          <a:fillRef idx="0">
            <a:schemeClr val="accent1"/>
          </a:fillRef>
          <a:effectRef idx="0">
            <a:schemeClr val="accent1"/>
          </a:effectRef>
          <a:fontRef idx="minor">
            <a:schemeClr val="tx1"/>
          </a:fontRef>
        </p:style>
      </p:cxnSp>
      <p:cxnSp>
        <p:nvCxnSpPr>
          <p:cNvPr id="11" name="连接符: 肘形 10">
            <a:extLst>
              <a:ext uri="{FF2B5EF4-FFF2-40B4-BE49-F238E27FC236}">
                <a16:creationId xmlns:a16="http://schemas.microsoft.com/office/drawing/2014/main" id="{E2466A84-E0A4-4CA8-8BDD-A62FFDBE2D1A}"/>
              </a:ext>
            </a:extLst>
          </p:cNvPr>
          <p:cNvCxnSpPr/>
          <p:nvPr/>
        </p:nvCxnSpPr>
        <p:spPr>
          <a:xfrm>
            <a:off x="7304049" y="4850780"/>
            <a:ext cx="2252546" cy="178420"/>
          </a:xfrm>
          <a:prstGeom prst="bentConnector3">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13" name="文本框 12">
            <a:extLst>
              <a:ext uri="{FF2B5EF4-FFF2-40B4-BE49-F238E27FC236}">
                <a16:creationId xmlns:a16="http://schemas.microsoft.com/office/drawing/2014/main" id="{6EF6678B-A93F-49BB-B9AF-8BE6BE6E350A}"/>
              </a:ext>
            </a:extLst>
          </p:cNvPr>
          <p:cNvSpPr txBox="1"/>
          <p:nvPr/>
        </p:nvSpPr>
        <p:spPr>
          <a:xfrm>
            <a:off x="5820936" y="1909233"/>
            <a:ext cx="1338828" cy="369332"/>
          </a:xfrm>
          <a:prstGeom prst="rect">
            <a:avLst/>
          </a:prstGeom>
          <a:noFill/>
        </p:spPr>
        <p:txBody>
          <a:bodyPr wrap="none" rtlCol="0">
            <a:spAutoFit/>
          </a:bodyPr>
          <a:lstStyle/>
          <a:p>
            <a:r>
              <a:rPr lang="en-US" altLang="zh-CN" b="1" dirty="0">
                <a:solidFill>
                  <a:srgbClr val="00B050"/>
                </a:solidFill>
              </a:rPr>
              <a:t>Bridge-net</a:t>
            </a:r>
            <a:endParaRPr lang="zh-CN" altLang="en-US" b="1" dirty="0">
              <a:solidFill>
                <a:srgbClr val="00B050"/>
              </a:solidFill>
            </a:endParaRPr>
          </a:p>
        </p:txBody>
      </p:sp>
      <p:sp>
        <p:nvSpPr>
          <p:cNvPr id="15" name="文本框 14">
            <a:extLst>
              <a:ext uri="{FF2B5EF4-FFF2-40B4-BE49-F238E27FC236}">
                <a16:creationId xmlns:a16="http://schemas.microsoft.com/office/drawing/2014/main" id="{0D78F52D-0B41-45CD-995A-8C18D9F29F76}"/>
              </a:ext>
            </a:extLst>
          </p:cNvPr>
          <p:cNvSpPr txBox="1"/>
          <p:nvPr/>
        </p:nvSpPr>
        <p:spPr>
          <a:xfrm>
            <a:off x="9130114" y="1822554"/>
            <a:ext cx="2223686" cy="369332"/>
          </a:xfrm>
          <a:prstGeom prst="rect">
            <a:avLst/>
          </a:prstGeom>
          <a:noFill/>
        </p:spPr>
        <p:txBody>
          <a:bodyPr wrap="none" rtlCol="0">
            <a:spAutoFit/>
          </a:bodyPr>
          <a:lstStyle/>
          <a:p>
            <a:r>
              <a:rPr lang="en-US" altLang="zh-CN" b="1" dirty="0">
                <a:solidFill>
                  <a:srgbClr val="00B050"/>
                </a:solidFill>
              </a:rPr>
              <a:t>Convolution Block</a:t>
            </a:r>
            <a:endParaRPr lang="zh-CN" altLang="en-US" b="1" dirty="0">
              <a:solidFill>
                <a:srgbClr val="00B050"/>
              </a:solidFill>
            </a:endParaRPr>
          </a:p>
        </p:txBody>
      </p:sp>
    </p:spTree>
    <p:extLst>
      <p:ext uri="{BB962C8B-B14F-4D97-AF65-F5344CB8AC3E}">
        <p14:creationId xmlns:p14="http://schemas.microsoft.com/office/powerpoint/2010/main" val="125045948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8161848" cy="768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zh-CN" altLang="en-US" sz="4400" b="1" dirty="0">
                <a:solidFill>
                  <a:srgbClr val="FDCB34"/>
                </a:solidFill>
                <a:latin typeface="微软雅黑" pitchFamily="34" charset="-122"/>
                <a:ea typeface="微软雅黑" pitchFamily="34" charset="-122"/>
              </a:rPr>
              <a:t>语音合成的主要应用</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6</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主要应用</a:t>
            </a: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35</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313263"/>
            <a:ext cx="10995992" cy="5043087"/>
          </a:xfrm>
        </p:spPr>
        <p:txBody>
          <a:bodyPr>
            <a:normAutofit/>
          </a:bodyPr>
          <a:lstStyle/>
          <a:p>
            <a:r>
              <a:rPr lang="zh-CN" altLang="en-US" sz="3600" b="1" dirty="0">
                <a:solidFill>
                  <a:schemeClr val="accent2"/>
                </a:solidFill>
              </a:rPr>
              <a:t>语音交互</a:t>
            </a:r>
            <a:endParaRPr lang="en-US" altLang="zh-CN" sz="3600" b="1" dirty="0">
              <a:solidFill>
                <a:schemeClr val="accent2"/>
              </a:solidFill>
            </a:endParaRPr>
          </a:p>
          <a:p>
            <a:pPr lvl="1">
              <a:lnSpc>
                <a:spcPct val="150000"/>
              </a:lnSpc>
            </a:pPr>
            <a:r>
              <a:rPr lang="zh-CN" altLang="en-US" sz="2800" dirty="0"/>
              <a:t>可集成到儿童故事机、智能机器人、平板设备等智能硬件设备，使用户与设备的交互更自然、更亲切。</a:t>
            </a:r>
            <a:endParaRPr lang="en-US" altLang="zh-CN" sz="3600" b="1" dirty="0">
              <a:solidFill>
                <a:schemeClr val="accent2"/>
              </a:solidFill>
            </a:endParaRPr>
          </a:p>
          <a:p>
            <a:pPr marL="0" indent="0">
              <a:buNone/>
            </a:pPr>
            <a:endParaRPr lang="en-US" altLang="zh-CN" sz="3600" b="1" dirty="0">
              <a:solidFill>
                <a:schemeClr val="accent2"/>
              </a:solidFill>
            </a:endParaRPr>
          </a:p>
          <a:p>
            <a:pPr marL="0" indent="0">
              <a:buNone/>
            </a:pPr>
            <a:endParaRPr lang="en-US" altLang="zh-CN" sz="3600" b="1" dirty="0">
              <a:solidFill>
                <a:schemeClr val="accent2"/>
              </a:solidFill>
            </a:endParaRPr>
          </a:p>
          <a:p>
            <a:pPr marL="0" indent="0">
              <a:buNone/>
            </a:pPr>
            <a:endParaRPr lang="en-US" altLang="zh-CN" sz="3600" b="1" dirty="0">
              <a:solidFill>
                <a:schemeClr val="accent2"/>
              </a:solidFill>
            </a:endParaRPr>
          </a:p>
          <a:p>
            <a:endParaRPr lang="en-US" altLang="zh-CN" sz="3600" b="1" dirty="0">
              <a:solidFill>
                <a:schemeClr val="accent2"/>
              </a:solidFill>
            </a:endParaRPr>
          </a:p>
          <a:p>
            <a:pPr marL="0" indent="0">
              <a:buNone/>
            </a:pPr>
            <a:endParaRPr lang="en-US" altLang="zh-CN" sz="3600" b="1" dirty="0">
              <a:solidFill>
                <a:schemeClr val="accent2"/>
              </a:solidFill>
            </a:endParaRPr>
          </a:p>
        </p:txBody>
      </p:sp>
      <p:pic>
        <p:nvPicPr>
          <p:cNvPr id="9" name="图片 8">
            <a:extLst>
              <a:ext uri="{FF2B5EF4-FFF2-40B4-BE49-F238E27FC236}">
                <a16:creationId xmlns:a16="http://schemas.microsoft.com/office/drawing/2014/main" id="{B517DB5B-C7F2-429F-B6F7-ABCDEA8E9623}"/>
              </a:ext>
            </a:extLst>
          </p:cNvPr>
          <p:cNvPicPr>
            <a:picLocks noChangeAspect="1"/>
          </p:cNvPicPr>
          <p:nvPr/>
        </p:nvPicPr>
        <p:blipFill>
          <a:blip r:embed="rId3"/>
          <a:stretch>
            <a:fillRect/>
          </a:stretch>
        </p:blipFill>
        <p:spPr>
          <a:xfrm>
            <a:off x="1315372" y="3333032"/>
            <a:ext cx="9995266" cy="2450548"/>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主要应用</a:t>
            </a: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36</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313263"/>
            <a:ext cx="10995992" cy="5043087"/>
          </a:xfrm>
        </p:spPr>
        <p:txBody>
          <a:bodyPr>
            <a:normAutofit/>
          </a:bodyPr>
          <a:lstStyle/>
          <a:p>
            <a:r>
              <a:rPr lang="zh-CN" altLang="en-US" sz="3600" b="1" dirty="0">
                <a:solidFill>
                  <a:schemeClr val="accent2"/>
                </a:solidFill>
              </a:rPr>
              <a:t>有声阅读</a:t>
            </a:r>
            <a:endParaRPr lang="en-US" altLang="zh-CN" sz="3600" b="1" dirty="0">
              <a:solidFill>
                <a:schemeClr val="accent2"/>
              </a:solidFill>
            </a:endParaRPr>
          </a:p>
          <a:p>
            <a:pPr lvl="1">
              <a:lnSpc>
                <a:spcPct val="150000"/>
              </a:lnSpc>
            </a:pPr>
            <a:r>
              <a:rPr lang="zh-CN" altLang="en-US" sz="2800" dirty="0"/>
              <a:t>通过阅读类</a:t>
            </a:r>
            <a:r>
              <a:rPr lang="en-US" altLang="zh-CN" sz="2800" dirty="0"/>
              <a:t>APP</a:t>
            </a:r>
            <a:r>
              <a:rPr lang="zh-CN" altLang="en-US" sz="2800" dirty="0"/>
              <a:t>阅读小说或新闻时，使用语音合成技术为用户提供多种发音人的朗读功能，释放双手和双眼，获得更极致的阅读体验。</a:t>
            </a:r>
            <a:endParaRPr lang="en-US" altLang="zh-CN" sz="3600" b="1" dirty="0">
              <a:solidFill>
                <a:schemeClr val="accent2"/>
              </a:solidFill>
            </a:endParaRPr>
          </a:p>
        </p:txBody>
      </p:sp>
      <p:pic>
        <p:nvPicPr>
          <p:cNvPr id="8" name="图片 7">
            <a:extLst>
              <a:ext uri="{FF2B5EF4-FFF2-40B4-BE49-F238E27FC236}">
                <a16:creationId xmlns:a16="http://schemas.microsoft.com/office/drawing/2014/main" id="{6CE9B52B-D53C-42A2-B15A-2855773707A3}"/>
              </a:ext>
            </a:extLst>
          </p:cNvPr>
          <p:cNvPicPr>
            <a:picLocks noChangeAspect="1"/>
          </p:cNvPicPr>
          <p:nvPr/>
        </p:nvPicPr>
        <p:blipFill>
          <a:blip r:embed="rId3"/>
          <a:stretch>
            <a:fillRect/>
          </a:stretch>
        </p:blipFill>
        <p:spPr>
          <a:xfrm>
            <a:off x="2204420" y="3800030"/>
            <a:ext cx="9149380" cy="2410460"/>
          </a:xfrm>
          <a:prstGeom prst="rect">
            <a:avLst/>
          </a:prstGeom>
          <a:ln>
            <a:noFill/>
          </a:ln>
          <a:effectLst>
            <a:softEdge rad="112500"/>
          </a:effectLst>
        </p:spPr>
      </p:pic>
    </p:spTree>
    <p:extLst>
      <p:ext uri="{BB962C8B-B14F-4D97-AF65-F5344CB8AC3E}">
        <p14:creationId xmlns:p14="http://schemas.microsoft.com/office/powerpoint/2010/main" val="6486635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主要应用</a:t>
            </a: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37</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313263"/>
            <a:ext cx="10995992" cy="5043087"/>
          </a:xfrm>
        </p:spPr>
        <p:txBody>
          <a:bodyPr>
            <a:normAutofit/>
          </a:bodyPr>
          <a:lstStyle/>
          <a:p>
            <a:r>
              <a:rPr lang="zh-CN" altLang="en-US" sz="3600" b="1" dirty="0">
                <a:solidFill>
                  <a:schemeClr val="accent2"/>
                </a:solidFill>
              </a:rPr>
              <a:t>语音播报</a:t>
            </a:r>
            <a:endParaRPr lang="en-US" altLang="zh-CN" sz="3600" b="1" dirty="0">
              <a:solidFill>
                <a:schemeClr val="accent2"/>
              </a:solidFill>
            </a:endParaRPr>
          </a:p>
          <a:p>
            <a:pPr lvl="1">
              <a:lnSpc>
                <a:spcPct val="150000"/>
              </a:lnSpc>
            </a:pPr>
            <a:r>
              <a:rPr lang="zh-CN" altLang="en-US" sz="2800" dirty="0">
                <a:solidFill>
                  <a:srgbClr val="000000"/>
                </a:solidFill>
                <a:latin typeface="arial" panose="020B0604020202020204" pitchFamily="34" charset="0"/>
              </a:rPr>
              <a:t>可应用于打车软件、餐饮叫号、排队软件等场景，通过语音合成进行订单播报，让您便捷获得通知信息</a:t>
            </a:r>
            <a:endParaRPr lang="zh-CN" altLang="en-US" sz="2800" dirty="0"/>
          </a:p>
          <a:p>
            <a:endParaRPr lang="en-US" altLang="zh-CN" sz="3600" b="1" dirty="0">
              <a:solidFill>
                <a:schemeClr val="accent2"/>
              </a:solidFill>
            </a:endParaRPr>
          </a:p>
          <a:p>
            <a:endParaRPr lang="en-US" altLang="zh-CN" sz="3600" b="1" dirty="0">
              <a:solidFill>
                <a:schemeClr val="accent2"/>
              </a:solidFill>
            </a:endParaRPr>
          </a:p>
        </p:txBody>
      </p:sp>
      <p:pic>
        <p:nvPicPr>
          <p:cNvPr id="4098" name="Picture 2" descr="https://img2018.cnblogs.com/blog/381412/201901/381412-20190115233526913-1389778432.png">
            <a:extLst>
              <a:ext uri="{FF2B5EF4-FFF2-40B4-BE49-F238E27FC236}">
                <a16:creationId xmlns:a16="http://schemas.microsoft.com/office/drawing/2014/main" id="{D5E263A4-0D9E-4F75-97F3-725962804F4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3865" y="3429000"/>
            <a:ext cx="9444269" cy="237777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1162137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705800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声纹识别的基本概念与框架</a:t>
            </a: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7</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128339262"/>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声纹识别的基本概念</a:t>
            </a: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39</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7" name="矩形 6">
            <a:extLst>
              <a:ext uri="{FF2B5EF4-FFF2-40B4-BE49-F238E27FC236}">
                <a16:creationId xmlns:a16="http://schemas.microsoft.com/office/drawing/2014/main" id="{8680657A-1F9E-46E0-ACE1-6ECE37E0234E}"/>
              </a:ext>
            </a:extLst>
          </p:cNvPr>
          <p:cNvSpPr/>
          <p:nvPr/>
        </p:nvSpPr>
        <p:spPr>
          <a:xfrm>
            <a:off x="607695" y="1173200"/>
            <a:ext cx="10845166" cy="5183150"/>
          </a:xfrm>
          <a:prstGeom prst="rect">
            <a:avLst/>
          </a:prstGeom>
        </p:spPr>
        <p:txBody>
          <a:bodyPr wrap="square">
            <a:spAutoFit/>
          </a:bodyPr>
          <a:lstStyle/>
          <a:p>
            <a:pPr marL="457200" indent="-457200">
              <a:lnSpc>
                <a:spcPct val="150000"/>
              </a:lnSpc>
              <a:buFont typeface="Arial" panose="020B0604020202020204" pitchFamily="34" charset="0"/>
              <a:buChar char="•"/>
            </a:pPr>
            <a:r>
              <a:rPr lang="en-US" altLang="zh-CN" sz="2800" dirty="0">
                <a:solidFill>
                  <a:schemeClr val="accent2"/>
                </a:solidFill>
              </a:rPr>
              <a:t> </a:t>
            </a:r>
            <a:r>
              <a:rPr lang="zh-CN" altLang="zh-CN" sz="2800" dirty="0">
                <a:solidFill>
                  <a:schemeClr val="accent2"/>
                </a:solidFill>
              </a:rPr>
              <a:t>声纹识别</a:t>
            </a:r>
            <a:r>
              <a:rPr lang="zh-CN" altLang="zh-CN" sz="2800" dirty="0"/>
              <a:t>（</a:t>
            </a:r>
            <a:r>
              <a:rPr lang="en-US" altLang="zh-CN" sz="2800" dirty="0"/>
              <a:t>Voice Print </a:t>
            </a:r>
            <a:r>
              <a:rPr lang="en-US" altLang="zh-CN" dirty="0"/>
              <a:t> </a:t>
            </a:r>
            <a:r>
              <a:rPr lang="en-US" altLang="zh-CN" sz="2800" dirty="0"/>
              <a:t>Recognition, VPR</a:t>
            </a:r>
            <a:r>
              <a:rPr lang="zh-CN" altLang="zh-CN" sz="2800" dirty="0"/>
              <a:t>），</a:t>
            </a:r>
            <a:r>
              <a:rPr lang="zh-CN" altLang="en-US" sz="2800" dirty="0"/>
              <a:t>作为生物识别的一种，是根据说话人的声波特性进行身份辨识的服务。身份辨识与口音无关，与语言无关，可以用于</a:t>
            </a:r>
            <a:r>
              <a:rPr lang="zh-CN" altLang="en-US" sz="2800" dirty="0">
                <a:solidFill>
                  <a:schemeClr val="accent3"/>
                </a:solidFill>
              </a:rPr>
              <a:t>说话人辨认</a:t>
            </a:r>
            <a:r>
              <a:rPr lang="zh-CN" altLang="en-US" sz="2800" dirty="0"/>
              <a:t>和</a:t>
            </a:r>
            <a:r>
              <a:rPr lang="zh-CN" altLang="en-US" sz="2800" dirty="0">
                <a:solidFill>
                  <a:schemeClr val="accent3"/>
                </a:solidFill>
              </a:rPr>
              <a:t>说话人确认</a:t>
            </a:r>
            <a:r>
              <a:rPr lang="zh-CN" altLang="en-US" sz="2800" dirty="0"/>
              <a:t>。</a:t>
            </a:r>
            <a:endParaRPr lang="en-US" altLang="zh-CN" sz="2800" dirty="0"/>
          </a:p>
          <a:p>
            <a:pPr>
              <a:lnSpc>
                <a:spcPct val="150000"/>
              </a:lnSpc>
            </a:pPr>
            <a:endParaRPr lang="en-US" altLang="zh-CN" sz="2800" dirty="0"/>
          </a:p>
          <a:p>
            <a:pPr marL="457200" indent="-457200">
              <a:lnSpc>
                <a:spcPct val="150000"/>
              </a:lnSpc>
              <a:buFont typeface="Arial" panose="020B0604020202020204" pitchFamily="34" charset="0"/>
              <a:buChar char="•"/>
            </a:pPr>
            <a:r>
              <a:rPr lang="zh-CN" altLang="zh-CN" sz="2800" dirty="0"/>
              <a:t>根据是否与说话内容有关，声纹识别又可分为：文本相关的声纹识别（</a:t>
            </a:r>
            <a:r>
              <a:rPr lang="en-US" altLang="zh-CN" sz="2800" dirty="0"/>
              <a:t>Text-Dependent</a:t>
            </a:r>
            <a:r>
              <a:rPr lang="zh-CN" altLang="zh-CN" sz="2800" dirty="0"/>
              <a:t>）、文本独立的声纹识别（</a:t>
            </a:r>
            <a:r>
              <a:rPr lang="en-US" altLang="zh-CN" sz="2800" dirty="0"/>
              <a:t>Text-Independent</a:t>
            </a:r>
            <a:r>
              <a:rPr lang="zh-CN" altLang="zh-CN" sz="2800" dirty="0"/>
              <a:t>）。</a:t>
            </a:r>
          </a:p>
          <a:p>
            <a:pPr>
              <a:lnSpc>
                <a:spcPct val="150000"/>
              </a:lnSpc>
            </a:pPr>
            <a:endParaRPr lang="zh-CN" alt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语音识别基本概念</a:t>
            </a:r>
            <a:endParaRPr lang="zh-CN"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矩形 2">
            <a:extLst>
              <a:ext uri="{FF2B5EF4-FFF2-40B4-BE49-F238E27FC236}">
                <a16:creationId xmlns:a16="http://schemas.microsoft.com/office/drawing/2014/main" id="{13DA7B41-24EA-4526-9715-E43D037B85B5}"/>
              </a:ext>
            </a:extLst>
          </p:cNvPr>
          <p:cNvSpPr/>
          <p:nvPr/>
        </p:nvSpPr>
        <p:spPr>
          <a:xfrm>
            <a:off x="798304" y="1153944"/>
            <a:ext cx="10405696" cy="1815882"/>
          </a:xfrm>
          <a:prstGeom prst="rect">
            <a:avLst/>
          </a:prstGeom>
        </p:spPr>
        <p:txBody>
          <a:bodyPr wrap="square">
            <a:spAutoFit/>
          </a:bodyPr>
          <a:lstStyle/>
          <a:p>
            <a:r>
              <a:rPr lang="zh-CN" altLang="en-US" sz="2800" dirty="0">
                <a:solidFill>
                  <a:schemeClr val="accent2"/>
                </a:solidFill>
                <a:latin typeface="+mn-ea"/>
              </a:rPr>
              <a:t>语音识别（</a:t>
            </a:r>
            <a:r>
              <a:rPr lang="en-US" altLang="zh-CN" sz="2800" dirty="0">
                <a:solidFill>
                  <a:schemeClr val="accent2"/>
                </a:solidFill>
                <a:latin typeface="+mn-ea"/>
              </a:rPr>
              <a:t> Speech Recognition</a:t>
            </a:r>
            <a:r>
              <a:rPr lang="zh-CN" altLang="en-US" sz="2800" dirty="0">
                <a:solidFill>
                  <a:schemeClr val="accent2"/>
                </a:solidFill>
                <a:latin typeface="+mn-ea"/>
              </a:rPr>
              <a:t>，</a:t>
            </a:r>
            <a:r>
              <a:rPr lang="en-US" altLang="zh-CN" sz="2800" dirty="0">
                <a:solidFill>
                  <a:schemeClr val="accent2"/>
                </a:solidFill>
                <a:latin typeface="+mn-ea"/>
              </a:rPr>
              <a:t>SR</a:t>
            </a:r>
            <a:r>
              <a:rPr lang="zh-CN" altLang="en-US" sz="2800" dirty="0">
                <a:solidFill>
                  <a:schemeClr val="accent2"/>
                </a:solidFill>
                <a:latin typeface="+mn-ea"/>
              </a:rPr>
              <a:t>）</a:t>
            </a:r>
            <a:r>
              <a:rPr lang="zh-CN" altLang="en-US" sz="2800" dirty="0">
                <a:latin typeface="+mn-ea"/>
              </a:rPr>
              <a:t>是以语音信号为研究对象，让机器通过识别和理解的过程，将语音信号转为相应文字或命令的技术。</a:t>
            </a:r>
            <a:r>
              <a:rPr lang="zh-CN" altLang="en-US" sz="2800" dirty="0">
                <a:solidFill>
                  <a:schemeClr val="accent5">
                    <a:lumMod val="60000"/>
                    <a:lumOff val="40000"/>
                  </a:schemeClr>
                </a:solidFill>
                <a:latin typeface="+mn-ea"/>
              </a:rPr>
              <a:t>目的是让机器”听懂“你说话，是人机交互的重要方式之一。</a:t>
            </a:r>
          </a:p>
        </p:txBody>
      </p:sp>
      <p:pic>
        <p:nvPicPr>
          <p:cNvPr id="8" name="图片 7">
            <a:extLst>
              <a:ext uri="{FF2B5EF4-FFF2-40B4-BE49-F238E27FC236}">
                <a16:creationId xmlns:a16="http://schemas.microsoft.com/office/drawing/2014/main" id="{F70A5793-B582-4F4E-9C01-3631CB9506C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84482" y="2659996"/>
            <a:ext cx="2318972" cy="4006185"/>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声纹识别的技术框架</a:t>
            </a: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40</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2" name="Rectangle 2">
            <a:extLst>
              <a:ext uri="{FF2B5EF4-FFF2-40B4-BE49-F238E27FC236}">
                <a16:creationId xmlns:a16="http://schemas.microsoft.com/office/drawing/2014/main" id="{F37CE91A-1BE6-4298-8E36-3E4C7FF17F3E}"/>
              </a:ext>
            </a:extLst>
          </p:cNvPr>
          <p:cNvSpPr>
            <a:spLocks noChangeArrowheads="1"/>
          </p:cNvSpPr>
          <p:nvPr/>
        </p:nvSpPr>
        <p:spPr bwMode="auto">
          <a:xfrm>
            <a:off x="-248197" y="3241506"/>
            <a:ext cx="13488716"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5" name="对象 4">
            <a:extLst>
              <a:ext uri="{FF2B5EF4-FFF2-40B4-BE49-F238E27FC236}">
                <a16:creationId xmlns:a16="http://schemas.microsoft.com/office/drawing/2014/main" id="{91104C74-B315-418B-9FDA-347B3451BAF4}"/>
              </a:ext>
            </a:extLst>
          </p:cNvPr>
          <p:cNvGraphicFramePr>
            <a:graphicFrameLocks noChangeAspect="1"/>
          </p:cNvGraphicFramePr>
          <p:nvPr>
            <p:extLst>
              <p:ext uri="{D42A27DB-BD31-4B8C-83A1-F6EECF244321}">
                <p14:modId xmlns:p14="http://schemas.microsoft.com/office/powerpoint/2010/main" val="1711516617"/>
              </p:ext>
            </p:extLst>
          </p:nvPr>
        </p:nvGraphicFramePr>
        <p:xfrm>
          <a:off x="202638" y="2307402"/>
          <a:ext cx="11558123" cy="2150306"/>
        </p:xfrm>
        <a:graphic>
          <a:graphicData uri="http://schemas.openxmlformats.org/presentationml/2006/ole">
            <mc:AlternateContent xmlns:mc="http://schemas.openxmlformats.org/markup-compatibility/2006">
              <mc:Choice xmlns:v="urn:schemas-microsoft-com:vml" Requires="v">
                <p:oleObj spid="_x0000_s43197" r:id="rId4" imgW="5972208" imgH="914244" progId="Visio.Drawing.15">
                  <p:embed/>
                </p:oleObj>
              </mc:Choice>
              <mc:Fallback>
                <p:oleObj r:id="rId4" imgW="5972208" imgH="914244"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2638" y="2307402"/>
                        <a:ext cx="11558123" cy="2150306"/>
                      </a:xfrm>
                      <a:prstGeom prst="rect">
                        <a:avLst/>
                      </a:prstGeom>
                      <a:noFill/>
                      <a:ln w="19050">
                        <a:solidFill>
                          <a:schemeClr val="accent2"/>
                        </a:solidFill>
                      </a:ln>
                    </p:spPr>
                  </p:pic>
                </p:oleObj>
              </mc:Fallback>
            </mc:AlternateContent>
          </a:graphicData>
        </a:graphic>
      </p:graphicFrame>
      <p:sp>
        <p:nvSpPr>
          <p:cNvPr id="6" name="矩形 5">
            <a:extLst>
              <a:ext uri="{FF2B5EF4-FFF2-40B4-BE49-F238E27FC236}">
                <a16:creationId xmlns:a16="http://schemas.microsoft.com/office/drawing/2014/main" id="{8A2F1F2B-4F3F-4C96-8F46-A5E927420A63}"/>
              </a:ext>
            </a:extLst>
          </p:cNvPr>
          <p:cNvSpPr/>
          <p:nvPr/>
        </p:nvSpPr>
        <p:spPr>
          <a:xfrm>
            <a:off x="7439025" y="2211692"/>
            <a:ext cx="2343150" cy="975824"/>
          </a:xfrm>
          <a:prstGeom prst="rect">
            <a:avLst/>
          </a:prstGeom>
          <a:noFill/>
          <a:ln w="28575">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12016267"/>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705800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主要声纹模型介绍</a:t>
            </a: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8</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4288341561"/>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--GMM-UBM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42</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167403"/>
            <a:ext cx="10995992" cy="5043087"/>
          </a:xfrm>
        </p:spPr>
        <p:txBody>
          <a:bodyPr>
            <a:normAutofit/>
          </a:bodyPr>
          <a:lstStyle/>
          <a:p>
            <a:pPr>
              <a:lnSpc>
                <a:spcPct val="150000"/>
              </a:lnSpc>
              <a:spcBef>
                <a:spcPts val="0"/>
              </a:spcBef>
            </a:pPr>
            <a:r>
              <a:rPr lang="zh-CN" altLang="en-US" dirty="0"/>
              <a:t>说话人识别最主要的两部分是特征提取和模式匹配，在模式匹配中，常用</a:t>
            </a:r>
            <a:r>
              <a:rPr lang="en-US" altLang="zh-CN" dirty="0"/>
              <a:t>GMM</a:t>
            </a:r>
            <a:r>
              <a:rPr lang="zh-CN" altLang="en-US" dirty="0"/>
              <a:t>。</a:t>
            </a:r>
            <a:endParaRPr lang="en-US" altLang="zh-CN" dirty="0"/>
          </a:p>
          <a:p>
            <a:pPr marL="0" indent="0">
              <a:lnSpc>
                <a:spcPct val="150000"/>
              </a:lnSpc>
              <a:spcBef>
                <a:spcPts val="0"/>
              </a:spcBef>
              <a:buNone/>
            </a:pPr>
            <a:endParaRPr lang="en-US" altLang="zh-CN" dirty="0"/>
          </a:p>
          <a:p>
            <a:pPr>
              <a:lnSpc>
                <a:spcPct val="150000"/>
              </a:lnSpc>
              <a:spcBef>
                <a:spcPts val="0"/>
              </a:spcBef>
            </a:pPr>
            <a:r>
              <a:rPr lang="en-US" altLang="zh-CN" dirty="0"/>
              <a:t>UBM</a:t>
            </a:r>
            <a:r>
              <a:rPr lang="zh-CN" altLang="en-US" dirty="0"/>
              <a:t>描述的是语音特征在空间中的平均分布，且语音特征与目标说话者无关，与环境噪声和声道有关。</a:t>
            </a:r>
            <a:endParaRPr lang="en-US" altLang="zh-CN" dirty="0"/>
          </a:p>
          <a:p>
            <a:pPr marL="0" indent="0">
              <a:buNone/>
            </a:pPr>
            <a:endParaRPr lang="en-US" altLang="zh-CN" sz="32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--GMM-UBM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43</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8" name="矩形 7">
            <a:extLst>
              <a:ext uri="{FF2B5EF4-FFF2-40B4-BE49-F238E27FC236}">
                <a16:creationId xmlns:a16="http://schemas.microsoft.com/office/drawing/2014/main" id="{AE4C4110-1B57-466A-ACB0-E3F178E686F0}"/>
              </a:ext>
            </a:extLst>
          </p:cNvPr>
          <p:cNvSpPr/>
          <p:nvPr/>
        </p:nvSpPr>
        <p:spPr>
          <a:xfrm>
            <a:off x="815009" y="1248634"/>
            <a:ext cx="10096500" cy="4539833"/>
          </a:xfrm>
          <a:prstGeom prst="rect">
            <a:avLst/>
          </a:prstGeom>
        </p:spPr>
        <p:txBody>
          <a:bodyPr wrap="square">
            <a:spAutoFit/>
          </a:bodyPr>
          <a:lstStyle/>
          <a:p>
            <a:pPr>
              <a:lnSpc>
                <a:spcPct val="150000"/>
              </a:lnSpc>
              <a:spcBef>
                <a:spcPts val="0"/>
              </a:spcBef>
            </a:pPr>
            <a:r>
              <a:rPr lang="zh-CN" altLang="en-US" sz="2800" b="1" dirty="0">
                <a:solidFill>
                  <a:schemeClr val="accent2">
                    <a:lumMod val="60000"/>
                    <a:lumOff val="40000"/>
                  </a:schemeClr>
                </a:solidFill>
              </a:rPr>
              <a:t>大致流程：</a:t>
            </a:r>
            <a:endParaRPr lang="en-US" altLang="zh-CN" sz="2800" b="1" dirty="0">
              <a:solidFill>
                <a:schemeClr val="accent2">
                  <a:lumMod val="60000"/>
                  <a:lumOff val="40000"/>
                </a:schemeClr>
              </a:solidFill>
            </a:endParaRPr>
          </a:p>
          <a:p>
            <a:pPr marL="457200" indent="-457200">
              <a:lnSpc>
                <a:spcPct val="150000"/>
              </a:lnSpc>
              <a:spcBef>
                <a:spcPts val="0"/>
              </a:spcBef>
              <a:buFont typeface="Arial" panose="020B0604020202020204" pitchFamily="34" charset="0"/>
              <a:buChar char="•"/>
            </a:pPr>
            <a:r>
              <a:rPr lang="zh-CN" altLang="en-US" sz="2800" dirty="0"/>
              <a:t>先使用大量的非目标用户数据训练</a:t>
            </a:r>
            <a:r>
              <a:rPr lang="en-US" altLang="zh-CN" sz="2800" dirty="0"/>
              <a:t>UBM,</a:t>
            </a:r>
            <a:r>
              <a:rPr lang="zh-CN" altLang="en-US" sz="2800" dirty="0"/>
              <a:t>然后使用极大后验概率</a:t>
            </a:r>
            <a:r>
              <a:rPr lang="en-US" altLang="zh-CN" sz="2800" dirty="0"/>
              <a:t>(MAP)</a:t>
            </a:r>
            <a:r>
              <a:rPr lang="zh-CN" altLang="en-US" sz="2800" dirty="0"/>
              <a:t>自适应算法和目标说话人数据来更新局部参数得到对应的</a:t>
            </a:r>
            <a:r>
              <a:rPr lang="en-US" altLang="zh-CN" sz="2800" dirty="0"/>
              <a:t>GMM</a:t>
            </a:r>
            <a:r>
              <a:rPr lang="zh-CN" altLang="en-US" sz="2800" dirty="0"/>
              <a:t>。</a:t>
            </a:r>
            <a:endParaRPr lang="en-US" altLang="zh-CN" sz="2800" dirty="0"/>
          </a:p>
          <a:p>
            <a:pPr>
              <a:lnSpc>
                <a:spcPct val="150000"/>
              </a:lnSpc>
              <a:spcBef>
                <a:spcPts val="0"/>
              </a:spcBef>
            </a:pPr>
            <a:endParaRPr lang="en-US" altLang="zh-CN" sz="2800" dirty="0"/>
          </a:p>
          <a:p>
            <a:pPr marL="457200" indent="-457200">
              <a:lnSpc>
                <a:spcPct val="150000"/>
              </a:lnSpc>
              <a:spcBef>
                <a:spcPts val="0"/>
              </a:spcBef>
              <a:buFont typeface="Arial" panose="020B0604020202020204" pitchFamily="34" charset="0"/>
              <a:buChar char="•"/>
            </a:pPr>
            <a:r>
              <a:rPr lang="en-US" altLang="zh-CN" sz="2800" dirty="0"/>
              <a:t>MAP</a:t>
            </a:r>
            <a:r>
              <a:rPr lang="zh-CN" altLang="en-US" sz="2800" dirty="0"/>
              <a:t>自适应算法相当于先进行一轮</a:t>
            </a:r>
            <a:r>
              <a:rPr lang="en-US" altLang="zh-CN" sz="2800" dirty="0"/>
              <a:t>EM</a:t>
            </a:r>
            <a:r>
              <a:rPr lang="zh-CN" altLang="en-US" sz="2800" dirty="0"/>
              <a:t>迭代得到新的参数</a:t>
            </a:r>
            <a:r>
              <a:rPr lang="en-US" altLang="zh-CN" sz="2800" dirty="0"/>
              <a:t>,</a:t>
            </a:r>
            <a:r>
              <a:rPr lang="zh-CN" altLang="en-US" sz="2800" dirty="0"/>
              <a:t>然后将新参数和旧参数整合。</a:t>
            </a:r>
            <a:endParaRPr lang="en-US" altLang="zh-CN" sz="2800" dirty="0"/>
          </a:p>
        </p:txBody>
      </p:sp>
    </p:spTree>
    <p:extLst>
      <p:ext uri="{BB962C8B-B14F-4D97-AF65-F5344CB8AC3E}">
        <p14:creationId xmlns:p14="http://schemas.microsoft.com/office/powerpoint/2010/main" val="420466679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--GMM-UBM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44</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2" name="图片 1">
            <a:extLst>
              <a:ext uri="{FF2B5EF4-FFF2-40B4-BE49-F238E27FC236}">
                <a16:creationId xmlns:a16="http://schemas.microsoft.com/office/drawing/2014/main" id="{FC38FA14-D466-4225-9A6F-D25DF195D3E4}"/>
              </a:ext>
            </a:extLst>
          </p:cNvPr>
          <p:cNvPicPr>
            <a:picLocks noChangeAspect="1"/>
          </p:cNvPicPr>
          <p:nvPr/>
        </p:nvPicPr>
        <p:blipFill>
          <a:blip r:embed="rId3"/>
          <a:stretch>
            <a:fillRect/>
          </a:stretch>
        </p:blipFill>
        <p:spPr>
          <a:xfrm>
            <a:off x="2639777" y="1890746"/>
            <a:ext cx="6912445" cy="4283385"/>
          </a:xfrm>
          <a:prstGeom prst="rect">
            <a:avLst/>
          </a:prstGeom>
        </p:spPr>
      </p:pic>
      <p:sp>
        <p:nvSpPr>
          <p:cNvPr id="6" name="文本框 5">
            <a:extLst>
              <a:ext uri="{FF2B5EF4-FFF2-40B4-BE49-F238E27FC236}">
                <a16:creationId xmlns:a16="http://schemas.microsoft.com/office/drawing/2014/main" id="{AD8C956D-12E0-4779-8DB0-634386D561DE}"/>
              </a:ext>
            </a:extLst>
          </p:cNvPr>
          <p:cNvSpPr txBox="1"/>
          <p:nvPr/>
        </p:nvSpPr>
        <p:spPr>
          <a:xfrm>
            <a:off x="5427345" y="1193324"/>
            <a:ext cx="1602105" cy="461665"/>
          </a:xfrm>
          <a:prstGeom prst="rect">
            <a:avLst/>
          </a:prstGeom>
          <a:noFill/>
        </p:spPr>
        <p:txBody>
          <a:bodyPr wrap="square" rtlCol="0">
            <a:spAutoFit/>
          </a:bodyPr>
          <a:lstStyle/>
          <a:p>
            <a:r>
              <a:rPr lang="zh-CN" altLang="en-US" sz="2400" b="1" dirty="0"/>
              <a:t>模型框图</a:t>
            </a:r>
          </a:p>
        </p:txBody>
      </p:sp>
    </p:spTree>
    <p:extLst>
      <p:ext uri="{BB962C8B-B14F-4D97-AF65-F5344CB8AC3E}">
        <p14:creationId xmlns:p14="http://schemas.microsoft.com/office/powerpoint/2010/main" val="39935187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--GMM-SVM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45</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8" name="矩形 7">
            <a:extLst>
              <a:ext uri="{FF2B5EF4-FFF2-40B4-BE49-F238E27FC236}">
                <a16:creationId xmlns:a16="http://schemas.microsoft.com/office/drawing/2014/main" id="{D1FA7EC7-B40F-4C82-907E-A578D49E67BA}"/>
              </a:ext>
            </a:extLst>
          </p:cNvPr>
          <p:cNvSpPr/>
          <p:nvPr/>
        </p:nvSpPr>
        <p:spPr>
          <a:xfrm>
            <a:off x="714209" y="1377226"/>
            <a:ext cx="10763581" cy="2600840"/>
          </a:xfrm>
          <a:prstGeom prst="rect">
            <a:avLst/>
          </a:prstGeom>
        </p:spPr>
        <p:txBody>
          <a:bodyPr wrap="square">
            <a:spAutoFit/>
          </a:bodyPr>
          <a:lstStyle/>
          <a:p>
            <a:pPr>
              <a:lnSpc>
                <a:spcPct val="150000"/>
              </a:lnSpc>
            </a:pPr>
            <a:r>
              <a:rPr lang="zh-CN" altLang="en-US" sz="2800" dirty="0"/>
              <a:t>说话人识别：该模型</a:t>
            </a:r>
            <a:r>
              <a:rPr lang="zh-CN" altLang="zh-CN" sz="2800" dirty="0"/>
              <a:t>对</a:t>
            </a:r>
            <a:r>
              <a:rPr lang="en-US" altLang="zh-CN" sz="2800" dirty="0"/>
              <a:t>GMM</a:t>
            </a:r>
            <a:r>
              <a:rPr lang="zh-CN" altLang="zh-CN" sz="2800" dirty="0"/>
              <a:t>中每个高斯分量均值构建一个</a:t>
            </a:r>
            <a:r>
              <a:rPr lang="zh-CN" altLang="zh-CN" sz="2800" b="1" dirty="0">
                <a:solidFill>
                  <a:schemeClr val="accent6">
                    <a:lumMod val="40000"/>
                    <a:lumOff val="60000"/>
                  </a:schemeClr>
                </a:solidFill>
              </a:rPr>
              <a:t>高斯超向量</a:t>
            </a:r>
            <a:r>
              <a:rPr lang="zh-CN" altLang="zh-CN" sz="2800" dirty="0"/>
              <a:t>（</a:t>
            </a:r>
            <a:r>
              <a:rPr lang="en-US" altLang="zh-CN" sz="2800" dirty="0"/>
              <a:t>Gaussian Super Vector</a:t>
            </a:r>
            <a:r>
              <a:rPr lang="zh-CN" altLang="zh-CN" sz="2800" dirty="0"/>
              <a:t>，</a:t>
            </a:r>
            <a:r>
              <a:rPr lang="en-US" altLang="zh-CN" sz="2800" dirty="0"/>
              <a:t>GSV</a:t>
            </a:r>
            <a:r>
              <a:rPr lang="zh-CN" altLang="zh-CN" sz="2800" dirty="0"/>
              <a:t>）作为</a:t>
            </a:r>
            <a:r>
              <a:rPr lang="en-US" altLang="zh-CN" sz="2800" dirty="0"/>
              <a:t>SVM</a:t>
            </a:r>
            <a:r>
              <a:rPr lang="zh-CN" altLang="zh-CN" sz="2800" dirty="0"/>
              <a:t>的样本，利用带核函数的</a:t>
            </a:r>
            <a:r>
              <a:rPr lang="en-US" altLang="zh-CN" sz="2800" dirty="0"/>
              <a:t>SVM</a:t>
            </a:r>
            <a:r>
              <a:rPr lang="zh-CN" altLang="zh-CN" sz="2800" dirty="0"/>
              <a:t>的非线性分类能力，在原始</a:t>
            </a:r>
            <a:r>
              <a:rPr lang="en-US" altLang="zh-CN" sz="2800" dirty="0"/>
              <a:t>GMM-UBM</a:t>
            </a:r>
            <a:r>
              <a:rPr lang="zh-CN" altLang="zh-CN" sz="2800" dirty="0"/>
              <a:t>的基础上大幅提升了识别性能。</a:t>
            </a:r>
            <a:endParaRPr lang="zh-CN" altLang="en-US" sz="2800" dirty="0"/>
          </a:p>
        </p:txBody>
      </p:sp>
    </p:spTree>
    <p:extLst>
      <p:ext uri="{BB962C8B-B14F-4D97-AF65-F5344CB8AC3E}">
        <p14:creationId xmlns:p14="http://schemas.microsoft.com/office/powerpoint/2010/main" val="39125741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--GMM-SVM</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46</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文本框 5">
            <a:extLst>
              <a:ext uri="{FF2B5EF4-FFF2-40B4-BE49-F238E27FC236}">
                <a16:creationId xmlns:a16="http://schemas.microsoft.com/office/drawing/2014/main" id="{8814A704-DA59-4C27-A033-3BF0995BDB15}"/>
              </a:ext>
            </a:extLst>
          </p:cNvPr>
          <p:cNvSpPr txBox="1"/>
          <p:nvPr/>
        </p:nvSpPr>
        <p:spPr>
          <a:xfrm>
            <a:off x="3748356" y="1165914"/>
            <a:ext cx="4374916" cy="461665"/>
          </a:xfrm>
          <a:prstGeom prst="rect">
            <a:avLst/>
          </a:prstGeom>
          <a:noFill/>
        </p:spPr>
        <p:txBody>
          <a:bodyPr wrap="square" rtlCol="0">
            <a:spAutoFit/>
          </a:bodyPr>
          <a:lstStyle/>
          <a:p>
            <a:r>
              <a:rPr lang="en-US" altLang="zh-CN" sz="2400" b="1" dirty="0">
                <a:solidFill>
                  <a:schemeClr val="accent2">
                    <a:lumMod val="60000"/>
                    <a:lumOff val="40000"/>
                  </a:schemeClr>
                </a:solidFill>
              </a:rPr>
              <a:t>GMM-Supervector</a:t>
            </a:r>
            <a:r>
              <a:rPr lang="zh-CN" altLang="en-US" sz="2400" b="1" dirty="0">
                <a:solidFill>
                  <a:schemeClr val="accent2">
                    <a:lumMod val="60000"/>
                    <a:lumOff val="40000"/>
                  </a:schemeClr>
                </a:solidFill>
              </a:rPr>
              <a:t>的提取流程</a:t>
            </a:r>
          </a:p>
        </p:txBody>
      </p:sp>
      <p:pic>
        <p:nvPicPr>
          <p:cNvPr id="7" name="图片 6">
            <a:extLst>
              <a:ext uri="{FF2B5EF4-FFF2-40B4-BE49-F238E27FC236}">
                <a16:creationId xmlns:a16="http://schemas.microsoft.com/office/drawing/2014/main" id="{6BCA2593-EA9F-4EBB-8A2F-EC86E2859209}"/>
              </a:ext>
            </a:extLst>
          </p:cNvPr>
          <p:cNvPicPr>
            <a:picLocks noChangeAspect="1"/>
          </p:cNvPicPr>
          <p:nvPr/>
        </p:nvPicPr>
        <p:blipFill>
          <a:blip r:embed="rId3"/>
          <a:stretch>
            <a:fillRect/>
          </a:stretch>
        </p:blipFill>
        <p:spPr>
          <a:xfrm>
            <a:off x="3394026" y="1771950"/>
            <a:ext cx="5715684" cy="4374306"/>
          </a:xfrm>
          <a:prstGeom prst="rect">
            <a:avLst/>
          </a:prstGeom>
        </p:spPr>
      </p:pic>
    </p:spTree>
    <p:extLst>
      <p:ext uri="{BB962C8B-B14F-4D97-AF65-F5344CB8AC3E}">
        <p14:creationId xmlns:p14="http://schemas.microsoft.com/office/powerpoint/2010/main" val="398602095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--GMM-I-Vector</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47</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815009" y="1167403"/>
            <a:ext cx="10995992" cy="5043087"/>
          </a:xfrm>
        </p:spPr>
        <p:txBody>
          <a:bodyPr>
            <a:normAutofit/>
          </a:bodyPr>
          <a:lstStyle/>
          <a:p>
            <a:pPr>
              <a:lnSpc>
                <a:spcPct val="150000"/>
              </a:lnSpc>
              <a:spcBef>
                <a:spcPts val="0"/>
              </a:spcBef>
            </a:pPr>
            <a:r>
              <a:rPr lang="en-US" altLang="zh-CN" dirty="0" err="1"/>
              <a:t>Dehak</a:t>
            </a:r>
            <a:r>
              <a:rPr lang="zh-CN" altLang="zh-CN" dirty="0"/>
              <a:t>提出了从</a:t>
            </a:r>
            <a:r>
              <a:rPr lang="en-US" altLang="zh-CN" dirty="0"/>
              <a:t>GMM</a:t>
            </a:r>
            <a:r>
              <a:rPr lang="zh-CN" altLang="zh-CN" dirty="0"/>
              <a:t>均值超矢量中提取一个更紧凑的矢量，称为</a:t>
            </a:r>
            <a:r>
              <a:rPr lang="en-US" altLang="zh-CN" dirty="0"/>
              <a:t>I-Vector</a:t>
            </a:r>
            <a:r>
              <a:rPr lang="zh-CN" altLang="zh-CN" dirty="0"/>
              <a:t>（</a:t>
            </a:r>
            <a:r>
              <a:rPr lang="en-US" altLang="zh-CN" dirty="0"/>
              <a:t>Identity-Vector</a:t>
            </a:r>
            <a:r>
              <a:rPr lang="zh-CN" altLang="zh-CN" dirty="0"/>
              <a:t>）。</a:t>
            </a:r>
            <a:r>
              <a:rPr lang="zh-CN" altLang="en-US" dirty="0"/>
              <a:t> </a:t>
            </a:r>
            <a:r>
              <a:rPr lang="en-US" altLang="zh-CN" dirty="0" err="1"/>
              <a:t>Dehak</a:t>
            </a:r>
            <a:r>
              <a:rPr lang="zh-CN" altLang="en-US" dirty="0"/>
              <a:t>提出了全局差异空间模型，将说话人差异和信道差异作为一个整体进行建模。</a:t>
            </a:r>
            <a:endParaRPr lang="en-US" altLang="zh-CN" dirty="0"/>
          </a:p>
          <a:p>
            <a:pPr marL="0" indent="0">
              <a:lnSpc>
                <a:spcPct val="150000"/>
              </a:lnSpc>
              <a:spcBef>
                <a:spcPts val="0"/>
              </a:spcBef>
              <a:buNone/>
            </a:pPr>
            <a:endParaRPr lang="en-US" altLang="zh-CN" dirty="0"/>
          </a:p>
          <a:p>
            <a:pPr>
              <a:lnSpc>
                <a:spcPct val="150000"/>
              </a:lnSpc>
              <a:spcBef>
                <a:spcPts val="0"/>
              </a:spcBef>
            </a:pPr>
            <a:r>
              <a:rPr lang="zh-CN" altLang="en-US" dirty="0"/>
              <a:t>当前，</a:t>
            </a:r>
            <a:r>
              <a:rPr lang="en-US" altLang="zh-CN" dirty="0"/>
              <a:t>I-Vector</a:t>
            </a:r>
            <a:r>
              <a:rPr lang="zh-CN" altLang="en-US" dirty="0"/>
              <a:t>在大多数情况下仍然是文本无关声纹识别中表现性能比较好的建模框架。</a:t>
            </a:r>
            <a:endParaRPr lang="en-US" altLang="zh-CN" sz="3200" dirty="0"/>
          </a:p>
        </p:txBody>
      </p:sp>
    </p:spTree>
    <p:extLst>
      <p:ext uri="{BB962C8B-B14F-4D97-AF65-F5344CB8AC3E}">
        <p14:creationId xmlns:p14="http://schemas.microsoft.com/office/powerpoint/2010/main" val="311695074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--GMM-I-Vector</a:t>
            </a:r>
            <a:endParaRPr lang="zh-CN" altLang="en-US" dirty="0"/>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48</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5" name="图片 4">
            <a:extLst>
              <a:ext uri="{FF2B5EF4-FFF2-40B4-BE49-F238E27FC236}">
                <a16:creationId xmlns:a16="http://schemas.microsoft.com/office/drawing/2014/main" id="{E34908E3-8B66-4F66-8F49-8B4134ADB8D6}"/>
              </a:ext>
            </a:extLst>
          </p:cNvPr>
          <p:cNvPicPr>
            <a:picLocks noChangeAspect="1"/>
          </p:cNvPicPr>
          <p:nvPr/>
        </p:nvPicPr>
        <p:blipFill>
          <a:blip r:embed="rId3"/>
          <a:stretch>
            <a:fillRect/>
          </a:stretch>
        </p:blipFill>
        <p:spPr>
          <a:xfrm>
            <a:off x="917879" y="2078622"/>
            <a:ext cx="10829535" cy="3590657"/>
          </a:xfrm>
          <a:prstGeom prst="rect">
            <a:avLst/>
          </a:prstGeom>
        </p:spPr>
      </p:pic>
      <p:sp>
        <p:nvSpPr>
          <p:cNvPr id="6" name="文本框 5">
            <a:extLst>
              <a:ext uri="{FF2B5EF4-FFF2-40B4-BE49-F238E27FC236}">
                <a16:creationId xmlns:a16="http://schemas.microsoft.com/office/drawing/2014/main" id="{87FF60DD-9A25-4CB4-A1DC-A99065E40F74}"/>
              </a:ext>
            </a:extLst>
          </p:cNvPr>
          <p:cNvSpPr txBox="1"/>
          <p:nvPr/>
        </p:nvSpPr>
        <p:spPr>
          <a:xfrm>
            <a:off x="4357406" y="1308899"/>
            <a:ext cx="4391587" cy="461665"/>
          </a:xfrm>
          <a:prstGeom prst="rect">
            <a:avLst/>
          </a:prstGeom>
          <a:noFill/>
        </p:spPr>
        <p:txBody>
          <a:bodyPr wrap="none" rtlCol="0">
            <a:spAutoFit/>
          </a:bodyPr>
          <a:lstStyle/>
          <a:p>
            <a:r>
              <a:rPr lang="zh-CN" altLang="en-US" sz="2400" b="1" dirty="0"/>
              <a:t>基于</a:t>
            </a:r>
            <a:r>
              <a:rPr lang="en-US" altLang="zh-CN" sz="2400" b="1" dirty="0"/>
              <a:t>I-Vector</a:t>
            </a:r>
            <a:r>
              <a:rPr lang="zh-CN" altLang="en-US" sz="2400" b="1" dirty="0"/>
              <a:t>的说话人识别框图</a:t>
            </a:r>
          </a:p>
        </p:txBody>
      </p:sp>
    </p:spTree>
    <p:extLst>
      <p:ext uri="{BB962C8B-B14F-4D97-AF65-F5344CB8AC3E}">
        <p14:creationId xmlns:p14="http://schemas.microsoft.com/office/powerpoint/2010/main" val="1048264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a:t>
            </a:r>
            <a:r>
              <a:rPr lang="zh-CN" altLang="en-US" dirty="0"/>
              <a:t>基于深度学习</a:t>
            </a: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49</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506729" y="1589823"/>
            <a:ext cx="10995992" cy="5043087"/>
          </a:xfrm>
        </p:spPr>
        <p:txBody>
          <a:bodyPr>
            <a:normAutofit/>
          </a:bodyPr>
          <a:lstStyle/>
          <a:p>
            <a:pPr>
              <a:lnSpc>
                <a:spcPct val="150000"/>
              </a:lnSpc>
              <a:spcBef>
                <a:spcPts val="0"/>
              </a:spcBef>
            </a:pPr>
            <a:r>
              <a:rPr lang="zh-CN" altLang="zh-CN" dirty="0"/>
              <a:t>传统模型上进行改进</a:t>
            </a:r>
            <a:endParaRPr lang="en-US" altLang="zh-CN" dirty="0"/>
          </a:p>
          <a:p>
            <a:pPr>
              <a:lnSpc>
                <a:spcPct val="150000"/>
              </a:lnSpc>
              <a:spcBef>
                <a:spcPts val="0"/>
              </a:spcBef>
            </a:pPr>
            <a:endParaRPr lang="en-US" altLang="zh-CN" sz="3200" dirty="0"/>
          </a:p>
          <a:p>
            <a:endParaRPr lang="en-US" altLang="zh-CN" sz="3200" dirty="0"/>
          </a:p>
        </p:txBody>
      </p:sp>
      <p:sp>
        <p:nvSpPr>
          <p:cNvPr id="5" name="Rectangle 2">
            <a:extLst>
              <a:ext uri="{FF2B5EF4-FFF2-40B4-BE49-F238E27FC236}">
                <a16:creationId xmlns:a16="http://schemas.microsoft.com/office/drawing/2014/main" id="{E64E1ABD-EFAE-44A9-AD13-462B59721772}"/>
              </a:ext>
            </a:extLst>
          </p:cNvPr>
          <p:cNvSpPr>
            <a:spLocks noChangeArrowheads="1"/>
          </p:cNvSpPr>
          <p:nvPr/>
        </p:nvSpPr>
        <p:spPr bwMode="auto">
          <a:xfrm>
            <a:off x="-308280" y="4224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7" name="对象 6">
            <a:extLst>
              <a:ext uri="{FF2B5EF4-FFF2-40B4-BE49-F238E27FC236}">
                <a16:creationId xmlns:a16="http://schemas.microsoft.com/office/drawing/2014/main" id="{DE37AFAE-5D2C-4EC0-9FD9-148FBF6A0F0A}"/>
              </a:ext>
            </a:extLst>
          </p:cNvPr>
          <p:cNvGraphicFramePr>
            <a:graphicFrameLocks noChangeAspect="1"/>
          </p:cNvGraphicFramePr>
          <p:nvPr>
            <p:extLst>
              <p:ext uri="{D42A27DB-BD31-4B8C-83A1-F6EECF244321}">
                <p14:modId xmlns:p14="http://schemas.microsoft.com/office/powerpoint/2010/main" val="218132635"/>
              </p:ext>
            </p:extLst>
          </p:nvPr>
        </p:nvGraphicFramePr>
        <p:xfrm>
          <a:off x="815009" y="2427120"/>
          <a:ext cx="10187968" cy="2892425"/>
        </p:xfrm>
        <a:graphic>
          <a:graphicData uri="http://schemas.openxmlformats.org/presentationml/2006/ole">
            <mc:AlternateContent xmlns:mc="http://schemas.openxmlformats.org/markup-compatibility/2006">
              <mc:Choice xmlns:v="urn:schemas-microsoft-com:vml" Requires="v">
                <p:oleObj spid="_x0000_s45198" r:id="rId4" imgW="6419755" imgH="1828839" progId="Visio.Drawing.15">
                  <p:embed/>
                </p:oleObj>
              </mc:Choice>
              <mc:Fallback>
                <p:oleObj r:id="rId4" imgW="6419755" imgH="1828839"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15009" y="2427120"/>
                        <a:ext cx="10187968" cy="2892425"/>
                      </a:xfrm>
                      <a:prstGeom prst="rect">
                        <a:avLst/>
                      </a:prstGeom>
                      <a:noFill/>
                    </p:spPr>
                  </p:pic>
                </p:oleObj>
              </mc:Fallback>
            </mc:AlternateContent>
          </a:graphicData>
        </a:graphic>
      </p:graphicFrame>
    </p:spTree>
    <p:extLst>
      <p:ext uri="{BB962C8B-B14F-4D97-AF65-F5344CB8AC3E}">
        <p14:creationId xmlns:p14="http://schemas.microsoft.com/office/powerpoint/2010/main" val="29133110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4" y="0"/>
            <a:ext cx="10691329" cy="990600"/>
          </a:xfrm>
        </p:spPr>
        <p:txBody>
          <a:bodyPr>
            <a:normAutofit/>
          </a:bodyPr>
          <a:lstStyle/>
          <a:p>
            <a:r>
              <a:rPr lang="zh-CN" altLang="en-US" dirty="0"/>
              <a:t>语音识别的技术框架</a:t>
            </a:r>
            <a:endParaRPr lang="zh-CN"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5</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3" name="Rectangle 2">
            <a:extLst>
              <a:ext uri="{FF2B5EF4-FFF2-40B4-BE49-F238E27FC236}">
                <a16:creationId xmlns:a16="http://schemas.microsoft.com/office/drawing/2014/main" id="{EBF72C23-F14C-4ACD-87B8-6BDCC27C93A8}"/>
              </a:ext>
            </a:extLst>
          </p:cNvPr>
          <p:cNvSpPr>
            <a:spLocks noChangeArrowheads="1"/>
          </p:cNvSpPr>
          <p:nvPr/>
        </p:nvSpPr>
        <p:spPr bwMode="auto">
          <a:xfrm>
            <a:off x="2338753" y="2625724"/>
            <a:ext cx="15378244"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zh-CN" altLang="en-US"/>
          </a:p>
        </p:txBody>
      </p:sp>
      <p:graphicFrame>
        <p:nvGraphicFramePr>
          <p:cNvPr id="4" name="对象 3">
            <a:extLst>
              <a:ext uri="{FF2B5EF4-FFF2-40B4-BE49-F238E27FC236}">
                <a16:creationId xmlns:a16="http://schemas.microsoft.com/office/drawing/2014/main" id="{E77E7DCC-B35E-4D19-A37A-7B01A1E590A3}"/>
              </a:ext>
            </a:extLst>
          </p:cNvPr>
          <p:cNvGraphicFramePr>
            <a:graphicFrameLocks noChangeAspect="1"/>
          </p:cNvGraphicFramePr>
          <p:nvPr>
            <p:extLst>
              <p:ext uri="{D42A27DB-BD31-4B8C-83A1-F6EECF244321}">
                <p14:modId xmlns:p14="http://schemas.microsoft.com/office/powerpoint/2010/main" val="755574691"/>
              </p:ext>
            </p:extLst>
          </p:nvPr>
        </p:nvGraphicFramePr>
        <p:xfrm>
          <a:off x="490880" y="2289174"/>
          <a:ext cx="11306175" cy="2909888"/>
        </p:xfrm>
        <a:graphic>
          <a:graphicData uri="http://schemas.openxmlformats.org/presentationml/2006/ole">
            <mc:AlternateContent xmlns:mc="http://schemas.openxmlformats.org/markup-compatibility/2006">
              <mc:Choice xmlns:v="urn:schemas-microsoft-com:vml" Requires="v">
                <p:oleObj spid="_x0000_s39127" r:id="rId4" imgW="6953301" imgH="1371717" progId="Visio.Drawing.15">
                  <p:embed/>
                </p:oleObj>
              </mc:Choice>
              <mc:Fallback>
                <p:oleObj r:id="rId4" imgW="6953301" imgH="1371717"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90880" y="2289174"/>
                        <a:ext cx="11306175" cy="2909888"/>
                      </a:xfrm>
                      <a:prstGeom prst="rect">
                        <a:avLst/>
                      </a:prstGeom>
                      <a:noFill/>
                      <a:ln w="28575">
                        <a:solidFill>
                          <a:schemeClr val="accent6"/>
                        </a:solidFill>
                      </a:ln>
                    </p:spPr>
                  </p:pic>
                </p:oleObj>
              </mc:Fallback>
            </mc:AlternateContent>
          </a:graphicData>
        </a:graphic>
      </p:graphicFrame>
      <p:sp>
        <p:nvSpPr>
          <p:cNvPr id="7" name="矩形: 圆角 6">
            <a:extLst>
              <a:ext uri="{FF2B5EF4-FFF2-40B4-BE49-F238E27FC236}">
                <a16:creationId xmlns:a16="http://schemas.microsoft.com/office/drawing/2014/main" id="{7B7D1721-43FD-4532-8EAA-F42CFB7EB6D3}"/>
              </a:ext>
            </a:extLst>
          </p:cNvPr>
          <p:cNvSpPr/>
          <p:nvPr/>
        </p:nvSpPr>
        <p:spPr>
          <a:xfrm>
            <a:off x="6418728" y="2289174"/>
            <a:ext cx="3747248" cy="1139826"/>
          </a:xfrm>
          <a:prstGeom prst="roundRect">
            <a:avLst/>
          </a:prstGeom>
          <a:noFill/>
          <a:ln w="57150">
            <a:solidFill>
              <a:srgbClr val="FF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dirty="0"/>
              <a:t>主要的声纹模型</a:t>
            </a:r>
            <a:r>
              <a:rPr lang="en-US" altLang="zh-CN" dirty="0"/>
              <a:t>—</a:t>
            </a:r>
            <a:r>
              <a:rPr lang="zh-CN" altLang="en-US" dirty="0"/>
              <a:t>基于深度学习</a:t>
            </a: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50</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内容占位符 5"/>
          <p:cNvSpPr>
            <a:spLocks noGrp="1"/>
          </p:cNvSpPr>
          <p:nvPr>
            <p:ph idx="1"/>
          </p:nvPr>
        </p:nvSpPr>
        <p:spPr>
          <a:xfrm>
            <a:off x="586408" y="1261786"/>
            <a:ext cx="10995992" cy="5043087"/>
          </a:xfrm>
        </p:spPr>
        <p:txBody>
          <a:bodyPr>
            <a:normAutofit/>
          </a:bodyPr>
          <a:lstStyle/>
          <a:p>
            <a:pPr>
              <a:lnSpc>
                <a:spcPct val="150000"/>
              </a:lnSpc>
              <a:spcBef>
                <a:spcPts val="0"/>
              </a:spcBef>
            </a:pPr>
            <a:r>
              <a:rPr lang="zh-CN" altLang="en-US" dirty="0"/>
              <a:t>端到端的声纹模型框架</a:t>
            </a:r>
            <a:endParaRPr lang="en-US" altLang="zh-CN" sz="3200" dirty="0"/>
          </a:p>
          <a:p>
            <a:endParaRPr lang="en-US" altLang="zh-CN" sz="3200" dirty="0"/>
          </a:p>
        </p:txBody>
      </p:sp>
      <p:sp>
        <p:nvSpPr>
          <p:cNvPr id="5" name="Rectangle 2">
            <a:extLst>
              <a:ext uri="{FF2B5EF4-FFF2-40B4-BE49-F238E27FC236}">
                <a16:creationId xmlns:a16="http://schemas.microsoft.com/office/drawing/2014/main" id="{E64E1ABD-EFAE-44A9-AD13-462B59721772}"/>
              </a:ext>
            </a:extLst>
          </p:cNvPr>
          <p:cNvSpPr>
            <a:spLocks noChangeArrowheads="1"/>
          </p:cNvSpPr>
          <p:nvPr/>
        </p:nvSpPr>
        <p:spPr bwMode="auto">
          <a:xfrm>
            <a:off x="-308280" y="42242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sp>
        <p:nvSpPr>
          <p:cNvPr id="2" name="Rectangle 2">
            <a:extLst>
              <a:ext uri="{FF2B5EF4-FFF2-40B4-BE49-F238E27FC236}">
                <a16:creationId xmlns:a16="http://schemas.microsoft.com/office/drawing/2014/main" id="{79669522-082A-439D-B73C-204B51139354}"/>
              </a:ext>
            </a:extLst>
          </p:cNvPr>
          <p:cNvSpPr>
            <a:spLocks noChangeArrowheads="1"/>
          </p:cNvSpPr>
          <p:nvPr/>
        </p:nvSpPr>
        <p:spPr bwMode="auto">
          <a:xfrm>
            <a:off x="4331970" y="307467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zh-CN" altLang="en-US"/>
          </a:p>
        </p:txBody>
      </p:sp>
      <p:graphicFrame>
        <p:nvGraphicFramePr>
          <p:cNvPr id="8" name="对象 7">
            <a:extLst>
              <a:ext uri="{FF2B5EF4-FFF2-40B4-BE49-F238E27FC236}">
                <a16:creationId xmlns:a16="http://schemas.microsoft.com/office/drawing/2014/main" id="{6753DF57-EDDF-4488-A34A-B5B023EDCFC0}"/>
              </a:ext>
            </a:extLst>
          </p:cNvPr>
          <p:cNvGraphicFramePr>
            <a:graphicFrameLocks noChangeAspect="1"/>
          </p:cNvGraphicFramePr>
          <p:nvPr>
            <p:extLst>
              <p:ext uri="{D42A27DB-BD31-4B8C-83A1-F6EECF244321}">
                <p14:modId xmlns:p14="http://schemas.microsoft.com/office/powerpoint/2010/main" val="3877626572"/>
              </p:ext>
            </p:extLst>
          </p:nvPr>
        </p:nvGraphicFramePr>
        <p:xfrm>
          <a:off x="4016070" y="2125980"/>
          <a:ext cx="3253410" cy="3883102"/>
        </p:xfrm>
        <a:graphic>
          <a:graphicData uri="http://schemas.openxmlformats.org/presentationml/2006/ole">
            <mc:AlternateContent xmlns:mc="http://schemas.openxmlformats.org/markup-compatibility/2006">
              <mc:Choice xmlns:v="urn:schemas-microsoft-com:vml" Requires="v">
                <p:oleObj spid="_x0000_s46220" r:id="rId4" imgW="1181173" imgH="1438425" progId="Visio.Drawing.15">
                  <p:embed/>
                </p:oleObj>
              </mc:Choice>
              <mc:Fallback>
                <p:oleObj r:id="rId4" imgW="1181173" imgH="1438425" progId="Visio.Drawing.15">
                  <p:embed/>
                  <p:pic>
                    <p:nvPicPr>
                      <p:cNvPr id="0" name="Object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16070" y="2125980"/>
                        <a:ext cx="3253410" cy="3883102"/>
                      </a:xfrm>
                      <a:prstGeom prst="rect">
                        <a:avLst/>
                      </a:prstGeom>
                      <a:noFill/>
                    </p:spPr>
                  </p:pic>
                </p:oleObj>
              </mc:Fallback>
            </mc:AlternateContent>
          </a:graphicData>
        </a:graphic>
      </p:graphicFrame>
    </p:spTree>
    <p:extLst>
      <p:ext uri="{BB962C8B-B14F-4D97-AF65-F5344CB8AC3E}">
        <p14:creationId xmlns:p14="http://schemas.microsoft.com/office/powerpoint/2010/main" val="199090679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705800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声纹识别的主要应用</a:t>
            </a: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9</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1030528994"/>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815009" y="0"/>
            <a:ext cx="10538791" cy="1021543"/>
          </a:xfrm>
        </p:spPr>
        <p:txBody>
          <a:bodyPr/>
          <a:lstStyle/>
          <a:p>
            <a:r>
              <a:rPr lang="zh-CN" altLang="en-US" dirty="0"/>
              <a:t>声纹识别的主要应用</a:t>
            </a:r>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52</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a:extLst>
              <a:ext uri="{FF2B5EF4-FFF2-40B4-BE49-F238E27FC236}">
                <a16:creationId xmlns:a16="http://schemas.microsoft.com/office/drawing/2014/main" id="{2276F1EC-E48F-4531-97B7-35AF742E7A8C}"/>
              </a:ext>
            </a:extLst>
          </p:cNvPr>
          <p:cNvSpPr/>
          <p:nvPr/>
        </p:nvSpPr>
        <p:spPr>
          <a:xfrm>
            <a:off x="815009" y="1149790"/>
            <a:ext cx="10431484" cy="5078313"/>
          </a:xfrm>
          <a:prstGeom prst="rect">
            <a:avLst/>
          </a:prstGeom>
        </p:spPr>
        <p:txBody>
          <a:bodyPr wrap="square">
            <a:spAutoFit/>
          </a:bodyPr>
          <a:lstStyle/>
          <a:p>
            <a:pPr marL="342900" indent="-342900">
              <a:buFont typeface="Arial" panose="020B0604020202020204" pitchFamily="34" charset="0"/>
              <a:buChar char="•"/>
            </a:pPr>
            <a:r>
              <a:rPr lang="zh-CN" altLang="en-US" sz="3200" b="1" dirty="0">
                <a:solidFill>
                  <a:schemeClr val="accent6">
                    <a:lumMod val="40000"/>
                    <a:lumOff val="60000"/>
                  </a:schemeClr>
                </a:solidFill>
                <a:latin typeface="Roboto"/>
              </a:rPr>
              <a:t>国家和公共安全服务的声纹识别技术</a:t>
            </a:r>
            <a:endParaRPr lang="en-US" altLang="zh-CN" sz="3200" b="1" dirty="0">
              <a:solidFill>
                <a:schemeClr val="accent6">
                  <a:lumMod val="40000"/>
                  <a:lumOff val="60000"/>
                </a:schemeClr>
              </a:solidFill>
              <a:latin typeface="Roboto"/>
            </a:endParaRPr>
          </a:p>
          <a:p>
            <a:pPr marL="800100" lvl="1" indent="-342900">
              <a:buFont typeface="Arial" panose="020B0604020202020204" pitchFamily="34" charset="0"/>
              <a:buChar char="•"/>
            </a:pPr>
            <a:r>
              <a:rPr lang="zh-CN" altLang="en-US" sz="2800" dirty="0">
                <a:solidFill>
                  <a:srgbClr val="333333"/>
                </a:solidFill>
                <a:latin typeface="Roboto"/>
              </a:rPr>
              <a:t>公安司法人员还可以利用电话敲诈勒索等刑事案件的声音，绑架等方式识别技术，锁定嫌疑人的通话声，缩小刑事侦查范围</a:t>
            </a:r>
            <a:r>
              <a:rPr lang="zh-CN" altLang="en-US" sz="3200" dirty="0">
                <a:solidFill>
                  <a:srgbClr val="333333"/>
                </a:solidFill>
                <a:latin typeface="Roboto"/>
              </a:rPr>
              <a:t>。</a:t>
            </a:r>
            <a:endParaRPr lang="en-US" altLang="zh-CN" sz="3200" dirty="0">
              <a:solidFill>
                <a:srgbClr val="333333"/>
              </a:solidFill>
              <a:latin typeface="Roboto"/>
            </a:endParaRPr>
          </a:p>
          <a:p>
            <a:pPr lvl="1"/>
            <a:endParaRPr lang="en-US" altLang="zh-CN" sz="3200" b="1" dirty="0">
              <a:solidFill>
                <a:schemeClr val="accent6">
                  <a:lumMod val="40000"/>
                  <a:lumOff val="60000"/>
                </a:schemeClr>
              </a:solidFill>
              <a:latin typeface="Roboto"/>
            </a:endParaRPr>
          </a:p>
          <a:p>
            <a:pPr marL="342900" indent="-342900">
              <a:buFont typeface="Arial" panose="020B0604020202020204" pitchFamily="34" charset="0"/>
              <a:buChar char="•"/>
            </a:pPr>
            <a:r>
              <a:rPr lang="zh-CN" altLang="en-US" sz="3200" b="1" dirty="0">
                <a:solidFill>
                  <a:schemeClr val="accent6">
                    <a:lumMod val="40000"/>
                    <a:lumOff val="60000"/>
                  </a:schemeClr>
                </a:solidFill>
                <a:latin typeface="Roboto"/>
              </a:rPr>
              <a:t>金融身份认证</a:t>
            </a:r>
            <a:endParaRPr lang="en-US" altLang="zh-CN" sz="3200" b="1" dirty="0">
              <a:solidFill>
                <a:schemeClr val="accent6">
                  <a:lumMod val="40000"/>
                  <a:lumOff val="60000"/>
                </a:schemeClr>
              </a:solidFill>
              <a:latin typeface="Roboto"/>
            </a:endParaRPr>
          </a:p>
          <a:p>
            <a:pPr marL="800100" lvl="1" indent="-342900">
              <a:buFont typeface="Arial" panose="020B0604020202020204" pitchFamily="34" charset="0"/>
              <a:buChar char="•"/>
            </a:pPr>
            <a:r>
              <a:rPr lang="zh-CN" altLang="en-US" sz="2800" dirty="0">
                <a:solidFill>
                  <a:srgbClr val="333333"/>
                </a:solidFill>
                <a:latin typeface="Roboto"/>
              </a:rPr>
              <a:t>为了防止被盗刷子和其他情况的发生，将声纹确认技术添加到交易支付中，并通过动态声纹密码验证客户端语音身份，可以有效提高个人资金和交易支付的安全性。在国外，巴克莱银行，花旗银行，澳大利亚国家银行和万事达卡机构已开始引入声纹技术。</a:t>
            </a:r>
            <a:endParaRPr lang="en-US" altLang="zh-CN" sz="2800" dirty="0">
              <a:solidFill>
                <a:srgbClr val="333333"/>
              </a:solidFill>
              <a:latin typeface="Roboto"/>
            </a:endParaRPr>
          </a:p>
        </p:txBody>
      </p:sp>
    </p:spTree>
    <p:extLst>
      <p:ext uri="{BB962C8B-B14F-4D97-AF65-F5344CB8AC3E}">
        <p14:creationId xmlns:p14="http://schemas.microsoft.com/office/powerpoint/2010/main" val="228804096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815009" y="0"/>
            <a:ext cx="10538791" cy="1021543"/>
          </a:xfrm>
        </p:spPr>
        <p:txBody>
          <a:bodyPr/>
          <a:lstStyle/>
          <a:p>
            <a:r>
              <a:rPr lang="zh-CN" altLang="en-US" dirty="0"/>
              <a:t>声纹识别的主要应用</a:t>
            </a:r>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53</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矩形 4">
            <a:extLst>
              <a:ext uri="{FF2B5EF4-FFF2-40B4-BE49-F238E27FC236}">
                <a16:creationId xmlns:a16="http://schemas.microsoft.com/office/drawing/2014/main" id="{2276F1EC-E48F-4531-97B7-35AF742E7A8C}"/>
              </a:ext>
            </a:extLst>
          </p:cNvPr>
          <p:cNvSpPr/>
          <p:nvPr/>
        </p:nvSpPr>
        <p:spPr>
          <a:xfrm>
            <a:off x="922316" y="1352848"/>
            <a:ext cx="10431484" cy="3662541"/>
          </a:xfrm>
          <a:prstGeom prst="rect">
            <a:avLst/>
          </a:prstGeom>
        </p:spPr>
        <p:txBody>
          <a:bodyPr wrap="square">
            <a:spAutoFit/>
          </a:bodyPr>
          <a:lstStyle/>
          <a:p>
            <a:pPr marL="342900" indent="-342900">
              <a:buFont typeface="Arial" panose="020B0604020202020204" pitchFamily="34" charset="0"/>
              <a:buChar char="•"/>
            </a:pPr>
            <a:r>
              <a:rPr lang="zh-CN" altLang="en-US" sz="3200" b="1" dirty="0">
                <a:solidFill>
                  <a:schemeClr val="accent6">
                    <a:lumMod val="40000"/>
                    <a:lumOff val="60000"/>
                  </a:schemeClr>
                </a:solidFill>
                <a:latin typeface="Roboto"/>
              </a:rPr>
              <a:t>融合声纹技术的个性化的语音互动时代</a:t>
            </a:r>
            <a:endParaRPr lang="en-US" altLang="zh-CN" sz="3200" b="1" dirty="0">
              <a:solidFill>
                <a:schemeClr val="accent6">
                  <a:lumMod val="40000"/>
                  <a:lumOff val="60000"/>
                </a:schemeClr>
              </a:solidFill>
              <a:latin typeface="Roboto"/>
            </a:endParaRPr>
          </a:p>
          <a:p>
            <a:pPr marL="800100" lvl="1" indent="-342900">
              <a:buFont typeface="Arial" panose="020B0604020202020204" pitchFamily="34" charset="0"/>
              <a:buChar char="•"/>
            </a:pPr>
            <a:r>
              <a:rPr lang="zh-CN" altLang="en-US" sz="2800" dirty="0"/>
              <a:t>利用声纹辨认技术，可支持智能音箱、智能语音助手等提供个性化服务，如针对家庭用户中的老年人、儿童等不同年龄段用户，按照兴趣推荐不同的歌曲、新闻等。</a:t>
            </a:r>
            <a:endParaRPr lang="en-US" altLang="zh-CN" sz="2800" dirty="0"/>
          </a:p>
          <a:p>
            <a:pPr lvl="1"/>
            <a:endParaRPr lang="en-US" altLang="zh-CN" sz="2800" b="1" dirty="0">
              <a:solidFill>
                <a:schemeClr val="accent6">
                  <a:lumMod val="40000"/>
                  <a:lumOff val="60000"/>
                </a:schemeClr>
              </a:solidFill>
            </a:endParaRPr>
          </a:p>
          <a:p>
            <a:pPr marL="342900" lvl="1" indent="-342900">
              <a:buFont typeface="Arial" panose="020B0604020202020204" pitchFamily="34" charset="0"/>
              <a:buChar char="•"/>
            </a:pPr>
            <a:r>
              <a:rPr lang="zh-CN" altLang="en-US" sz="3200" b="1" dirty="0">
                <a:solidFill>
                  <a:schemeClr val="accent6">
                    <a:lumMod val="40000"/>
                    <a:lumOff val="60000"/>
                  </a:schemeClr>
                </a:solidFill>
                <a:latin typeface="Roboto"/>
              </a:rPr>
              <a:t>设备的访问控制授权</a:t>
            </a:r>
            <a:endParaRPr lang="en-US" altLang="zh-CN" sz="3200" b="1" dirty="0">
              <a:solidFill>
                <a:schemeClr val="accent6">
                  <a:lumMod val="40000"/>
                  <a:lumOff val="60000"/>
                </a:schemeClr>
              </a:solidFill>
              <a:latin typeface="Roboto"/>
            </a:endParaRPr>
          </a:p>
          <a:p>
            <a:pPr marL="800100" lvl="1" indent="-342900">
              <a:buFont typeface="Arial" panose="020B0604020202020204" pitchFamily="34" charset="0"/>
              <a:buChar char="•"/>
            </a:pPr>
            <a:r>
              <a:rPr lang="zh-CN" altLang="en-US" sz="2800" dirty="0"/>
              <a:t>比如智能手机锁屏、各类网络账号的声控密码锁、电脑声控锁、声控安全门、汽车声控锁等。</a:t>
            </a:r>
          </a:p>
        </p:txBody>
      </p:sp>
    </p:spTree>
    <p:extLst>
      <p:ext uri="{BB962C8B-B14F-4D97-AF65-F5344CB8AC3E}">
        <p14:creationId xmlns:p14="http://schemas.microsoft.com/office/powerpoint/2010/main" val="1314636800"/>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815009" y="0"/>
            <a:ext cx="10538791" cy="1021543"/>
          </a:xfrm>
        </p:spPr>
        <p:txBody>
          <a:bodyPr/>
          <a:lstStyle/>
          <a:p>
            <a:r>
              <a:rPr lang="zh-CN" altLang="en-US" dirty="0"/>
              <a:t>声纹识别的应用案例</a:t>
            </a:r>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54</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文本框 3"/>
          <p:cNvSpPr txBox="1"/>
          <p:nvPr/>
        </p:nvSpPr>
        <p:spPr>
          <a:xfrm>
            <a:off x="1723871" y="2411674"/>
            <a:ext cx="396030" cy="2554545"/>
          </a:xfrm>
          <a:prstGeom prst="rect">
            <a:avLst/>
          </a:prstGeom>
          <a:noFill/>
        </p:spPr>
        <p:txBody>
          <a:bodyPr wrap="square" rtlCol="0">
            <a:spAutoFit/>
          </a:bodyPr>
          <a:lstStyle/>
          <a:p>
            <a:r>
              <a:rPr lang="zh-CN" altLang="en-US" sz="2000" b="1" dirty="0"/>
              <a:t>微信声纹登录功能</a:t>
            </a:r>
          </a:p>
        </p:txBody>
      </p:sp>
      <p:pic>
        <p:nvPicPr>
          <p:cNvPr id="15" name="图片 14">
            <a:extLst>
              <a:ext uri="{FF2B5EF4-FFF2-40B4-BE49-F238E27FC236}">
                <a16:creationId xmlns:a16="http://schemas.microsoft.com/office/drawing/2014/main" id="{8D46C226-590F-4051-873C-3CD4BA0A690E}"/>
              </a:ext>
            </a:extLst>
          </p:cNvPr>
          <p:cNvPicPr>
            <a:picLocks noChangeAspect="1"/>
          </p:cNvPicPr>
          <p:nvPr/>
        </p:nvPicPr>
        <p:blipFill>
          <a:blip r:embed="rId2"/>
          <a:stretch>
            <a:fillRect/>
          </a:stretch>
        </p:blipFill>
        <p:spPr>
          <a:xfrm>
            <a:off x="2546829" y="1620260"/>
            <a:ext cx="8035600" cy="4497538"/>
          </a:xfrm>
          <a:prstGeom prst="rect">
            <a:avLst/>
          </a:prstGeom>
          <a:ln w="19050">
            <a:solidFill>
              <a:srgbClr val="00B050"/>
            </a:solidFill>
          </a:ln>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0"/>
            <a:ext cx="5954573"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语音主要中英文数据集</a:t>
            </a:r>
          </a:p>
        </p:txBody>
      </p:sp>
      <p:sp>
        <p:nvSpPr>
          <p:cNvPr id="10247" name="TextBox 26"/>
          <p:cNvSpPr txBox="1">
            <a:spLocks noChangeArrowheads="1"/>
          </p:cNvSpPr>
          <p:nvPr/>
        </p:nvSpPr>
        <p:spPr bwMode="auto">
          <a:xfrm>
            <a:off x="1085487" y="2225040"/>
            <a:ext cx="2082621"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lang="en-US" altLang="zh-CN" sz="11995" b="1" dirty="0">
                <a:solidFill>
                  <a:srgbClr val="FFFFFF"/>
                </a:solidFill>
                <a:latin typeface="微软雅黑" pitchFamily="34" charset="-122"/>
                <a:ea typeface="微软雅黑" pitchFamily="34" charset="-122"/>
              </a:rPr>
              <a:t>10</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extLst>
      <p:ext uri="{BB962C8B-B14F-4D97-AF65-F5344CB8AC3E}">
        <p14:creationId xmlns:p14="http://schemas.microsoft.com/office/powerpoint/2010/main" val="3692030847"/>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56</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a:extLst>
              <a:ext uri="{FF2B5EF4-FFF2-40B4-BE49-F238E27FC236}">
                <a16:creationId xmlns:a16="http://schemas.microsoft.com/office/drawing/2014/main" id="{7FE08B90-F0DE-4365-851B-329AAAF7D887}"/>
              </a:ext>
            </a:extLst>
          </p:cNvPr>
          <p:cNvSpPr txBox="1"/>
          <p:nvPr/>
        </p:nvSpPr>
        <p:spPr>
          <a:xfrm>
            <a:off x="638285" y="1195434"/>
            <a:ext cx="11203195" cy="4251805"/>
          </a:xfrm>
          <a:prstGeom prst="rect">
            <a:avLst/>
          </a:prstGeom>
          <a:noFill/>
        </p:spPr>
        <p:txBody>
          <a:bodyPr wrap="square" rtlCol="0">
            <a:spAutoFit/>
          </a:bodyPr>
          <a:lstStyle/>
          <a:p>
            <a:pPr marL="285750" indent="-285750">
              <a:buFont typeface="Arial" panose="020B0604020202020204" pitchFamily="34" charset="0"/>
              <a:buChar char="•"/>
            </a:pPr>
            <a:r>
              <a:rPr lang="en-US" altLang="zh-CN" sz="3600" b="1" dirty="0">
                <a:solidFill>
                  <a:schemeClr val="accent2"/>
                </a:solidFill>
              </a:rPr>
              <a:t>THCHS30</a:t>
            </a:r>
          </a:p>
          <a:p>
            <a:pPr marL="742950" lvl="1" indent="-285750">
              <a:lnSpc>
                <a:spcPct val="150000"/>
              </a:lnSpc>
              <a:buFont typeface="Arial" panose="020B0604020202020204" pitchFamily="34" charset="0"/>
              <a:buChar char="•"/>
            </a:pPr>
            <a:r>
              <a:rPr lang="zh-CN" altLang="en-US" sz="3200" dirty="0"/>
              <a:t>由清华大学语音与语言技术中心（</a:t>
            </a:r>
            <a:r>
              <a:rPr lang="en-US" altLang="zh-CN" sz="3200" dirty="0"/>
              <a:t>CSLT</a:t>
            </a:r>
            <a:r>
              <a:rPr lang="zh-CN" altLang="en-US" sz="3200" dirty="0"/>
              <a:t>）出版的开放式免费中文语音数据库。</a:t>
            </a:r>
            <a:endParaRPr lang="en-US" altLang="zh-CN" sz="3200" dirty="0"/>
          </a:p>
          <a:p>
            <a:pPr marL="742950" lvl="1" indent="-285750">
              <a:lnSpc>
                <a:spcPct val="150000"/>
              </a:lnSpc>
              <a:buFont typeface="Arial" panose="020B0604020202020204" pitchFamily="34" charset="0"/>
              <a:buChar char="•"/>
            </a:pPr>
            <a:r>
              <a:rPr lang="zh-CN" altLang="en-US" sz="3200" dirty="0"/>
              <a:t>包含了</a:t>
            </a:r>
            <a:r>
              <a:rPr lang="en-US" altLang="zh-CN" sz="3200" dirty="0"/>
              <a:t>1</a:t>
            </a:r>
            <a:r>
              <a:rPr lang="zh-CN" altLang="en-US" sz="3200" dirty="0"/>
              <a:t>万余条语音文件，大约</a:t>
            </a:r>
            <a:r>
              <a:rPr lang="en-US" altLang="zh-CN" sz="3200" dirty="0"/>
              <a:t>40</a:t>
            </a:r>
            <a:r>
              <a:rPr lang="zh-CN" altLang="en-US" sz="3200" dirty="0"/>
              <a:t>小时的中文语音数据，内容以文章诗句为主，全部为女声。</a:t>
            </a:r>
            <a:endParaRPr lang="en-US" altLang="zh-CN" sz="3200" dirty="0"/>
          </a:p>
          <a:p>
            <a:pPr marL="742950" lvl="1" indent="-285750">
              <a:lnSpc>
                <a:spcPct val="150000"/>
              </a:lnSpc>
              <a:buFont typeface="Arial" panose="020B0604020202020204" pitchFamily="34" charset="0"/>
              <a:buChar char="•"/>
            </a:pPr>
            <a:r>
              <a:rPr lang="zh-CN" altLang="en-US" sz="3200" dirty="0"/>
              <a:t>数据库对学术用户完全免费。</a:t>
            </a:r>
            <a:endParaRPr lang="en-US" altLang="zh-CN" sz="4400" b="1" dirty="0">
              <a:solidFill>
                <a:schemeClr val="accent2"/>
              </a:solidFill>
            </a:endParaRPr>
          </a:p>
        </p:txBody>
      </p:sp>
    </p:spTree>
    <p:extLst>
      <p:ext uri="{BB962C8B-B14F-4D97-AF65-F5344CB8AC3E}">
        <p14:creationId xmlns:p14="http://schemas.microsoft.com/office/powerpoint/2010/main" val="166871554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57</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a:extLst>
              <a:ext uri="{FF2B5EF4-FFF2-40B4-BE49-F238E27FC236}">
                <a16:creationId xmlns:a16="http://schemas.microsoft.com/office/drawing/2014/main" id="{7FE08B90-F0DE-4365-851B-329AAAF7D887}"/>
              </a:ext>
            </a:extLst>
          </p:cNvPr>
          <p:cNvSpPr txBox="1"/>
          <p:nvPr/>
        </p:nvSpPr>
        <p:spPr>
          <a:xfrm>
            <a:off x="798305" y="1250762"/>
            <a:ext cx="10860295" cy="3513141"/>
          </a:xfrm>
          <a:prstGeom prst="rect">
            <a:avLst/>
          </a:prstGeom>
          <a:noFill/>
        </p:spPr>
        <p:txBody>
          <a:bodyPr wrap="square" rtlCol="0">
            <a:spAutoFit/>
          </a:bodyPr>
          <a:lstStyle/>
          <a:p>
            <a:pPr marL="285750" indent="-285750">
              <a:buFont typeface="Arial" panose="020B0604020202020204" pitchFamily="34" charset="0"/>
              <a:buChar char="•"/>
            </a:pPr>
            <a:r>
              <a:rPr lang="en-US" altLang="zh-CN" sz="3600" b="1" dirty="0">
                <a:solidFill>
                  <a:schemeClr val="accent2"/>
                </a:solidFill>
              </a:rPr>
              <a:t>AISHELL</a:t>
            </a:r>
          </a:p>
          <a:p>
            <a:pPr marL="742950" lvl="1" indent="-285750">
              <a:lnSpc>
                <a:spcPct val="150000"/>
              </a:lnSpc>
              <a:buFont typeface="Arial" panose="020B0604020202020204" pitchFamily="34" charset="0"/>
              <a:buChar char="•"/>
            </a:pPr>
            <a:r>
              <a:rPr lang="zh-CN" altLang="en-US" sz="3200" dirty="0"/>
              <a:t>由北京希尔公司发布的一个免费中文语音数据集。</a:t>
            </a:r>
            <a:endParaRPr lang="en-US" altLang="zh-CN" sz="3200" dirty="0"/>
          </a:p>
          <a:p>
            <a:pPr marL="742950" lvl="1" indent="-285750">
              <a:lnSpc>
                <a:spcPct val="150000"/>
              </a:lnSpc>
              <a:buFont typeface="Arial" panose="020B0604020202020204" pitchFamily="34" charset="0"/>
              <a:buChar char="•"/>
            </a:pPr>
            <a:r>
              <a:rPr lang="zh-CN" altLang="en-US" sz="3200" dirty="0"/>
              <a:t>包含约</a:t>
            </a:r>
            <a:r>
              <a:rPr lang="en-US" altLang="zh-CN" sz="3200" dirty="0"/>
              <a:t>178</a:t>
            </a:r>
            <a:r>
              <a:rPr lang="zh-CN" altLang="en-US" sz="3200" dirty="0"/>
              <a:t>小时的开源版数据。该数据集包含</a:t>
            </a:r>
            <a:r>
              <a:rPr lang="en-US" altLang="zh-CN" sz="3200" dirty="0"/>
              <a:t>400</a:t>
            </a:r>
            <a:r>
              <a:rPr lang="zh-CN" altLang="en-US" sz="3200" dirty="0"/>
              <a:t>个来自中国不同地区、具有不同的口音的人的声音。</a:t>
            </a:r>
            <a:endParaRPr lang="en-US" altLang="zh-CN" sz="3200" dirty="0"/>
          </a:p>
          <a:p>
            <a:pPr marL="742950" lvl="1" indent="-285750">
              <a:lnSpc>
                <a:spcPct val="150000"/>
              </a:lnSpc>
              <a:buFont typeface="Arial" panose="020B0604020202020204" pitchFamily="34" charset="0"/>
              <a:buChar char="•"/>
            </a:pPr>
            <a:r>
              <a:rPr lang="zh-CN" altLang="en-US" sz="3200" dirty="0"/>
              <a:t>该数据免费供学术使用。</a:t>
            </a:r>
            <a:endParaRPr lang="en-US" altLang="zh-CN" sz="4400" b="1" dirty="0">
              <a:solidFill>
                <a:schemeClr val="accent2"/>
              </a:solidFill>
            </a:endParaRPr>
          </a:p>
        </p:txBody>
      </p:sp>
    </p:spTree>
    <p:extLst>
      <p:ext uri="{BB962C8B-B14F-4D97-AF65-F5344CB8AC3E}">
        <p14:creationId xmlns:p14="http://schemas.microsoft.com/office/powerpoint/2010/main" val="385007471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58</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a:extLst>
              <a:ext uri="{FF2B5EF4-FFF2-40B4-BE49-F238E27FC236}">
                <a16:creationId xmlns:a16="http://schemas.microsoft.com/office/drawing/2014/main" id="{7FE08B90-F0DE-4365-851B-329AAAF7D887}"/>
              </a:ext>
            </a:extLst>
          </p:cNvPr>
          <p:cNvSpPr txBox="1"/>
          <p:nvPr/>
        </p:nvSpPr>
        <p:spPr>
          <a:xfrm>
            <a:off x="798305" y="1375526"/>
            <a:ext cx="10848865" cy="3513141"/>
          </a:xfrm>
          <a:prstGeom prst="rect">
            <a:avLst/>
          </a:prstGeom>
          <a:noFill/>
        </p:spPr>
        <p:txBody>
          <a:bodyPr wrap="square" rtlCol="0">
            <a:spAutoFit/>
          </a:bodyPr>
          <a:lstStyle/>
          <a:p>
            <a:pPr marL="285750" indent="-285750">
              <a:buFont typeface="Arial" panose="020B0604020202020204" pitchFamily="34" charset="0"/>
              <a:buChar char="•"/>
            </a:pPr>
            <a:r>
              <a:rPr lang="en-US" altLang="zh-CN" sz="3600" b="1" dirty="0">
                <a:solidFill>
                  <a:schemeClr val="accent2"/>
                </a:solidFill>
              </a:rPr>
              <a:t>ST-CMDS</a:t>
            </a:r>
          </a:p>
          <a:p>
            <a:pPr marL="742950" lvl="1" indent="-285750">
              <a:lnSpc>
                <a:spcPct val="150000"/>
              </a:lnSpc>
              <a:buFont typeface="Arial" panose="020B0604020202020204" pitchFamily="34" charset="0"/>
              <a:buChar char="•"/>
            </a:pPr>
            <a:r>
              <a:rPr lang="zh-CN" altLang="en-US" sz="3200" dirty="0"/>
              <a:t>由一个</a:t>
            </a:r>
            <a:r>
              <a:rPr lang="en-US" altLang="zh-CN" sz="3200" dirty="0"/>
              <a:t>AI</a:t>
            </a:r>
            <a:r>
              <a:rPr lang="zh-CN" altLang="en-US" sz="3200" dirty="0"/>
              <a:t>数据公司发布的免费中文语音数据集。</a:t>
            </a:r>
            <a:endParaRPr lang="en-US" altLang="zh-CN" sz="3200" dirty="0"/>
          </a:p>
          <a:p>
            <a:pPr marL="742950" lvl="1" indent="-285750">
              <a:lnSpc>
                <a:spcPct val="150000"/>
              </a:lnSpc>
              <a:buFont typeface="Arial" panose="020B0604020202020204" pitchFamily="34" charset="0"/>
              <a:buChar char="•"/>
            </a:pPr>
            <a:r>
              <a:rPr lang="zh-CN" altLang="en-US" sz="3200" dirty="0"/>
              <a:t>包含</a:t>
            </a:r>
            <a:r>
              <a:rPr lang="en-US" altLang="zh-CN" sz="3200" dirty="0"/>
              <a:t>10</a:t>
            </a:r>
            <a:r>
              <a:rPr lang="zh-CN" altLang="en-US" sz="3200" dirty="0"/>
              <a:t>万余条语音文件，大约</a:t>
            </a:r>
            <a:r>
              <a:rPr lang="en-US" altLang="zh-CN" sz="3200" dirty="0"/>
              <a:t>100</a:t>
            </a:r>
            <a:r>
              <a:rPr lang="zh-CN" altLang="en-US" sz="3200" dirty="0"/>
              <a:t>余小时的语音数据。</a:t>
            </a:r>
            <a:endParaRPr lang="en-US" altLang="zh-CN" sz="3200" dirty="0"/>
          </a:p>
          <a:p>
            <a:pPr marL="742950" lvl="1" indent="-285750">
              <a:lnSpc>
                <a:spcPct val="150000"/>
              </a:lnSpc>
              <a:buFont typeface="Arial" panose="020B0604020202020204" pitchFamily="34" charset="0"/>
              <a:buChar char="•"/>
            </a:pPr>
            <a:r>
              <a:rPr lang="zh-CN" altLang="en-US" sz="3200" dirty="0"/>
              <a:t>数据内容以平时的网上语音聊天和智能语音控制语句为主，</a:t>
            </a:r>
            <a:r>
              <a:rPr lang="en-US" altLang="zh-CN" sz="3200" dirty="0"/>
              <a:t>855</a:t>
            </a:r>
            <a:r>
              <a:rPr lang="zh-CN" altLang="en-US" sz="3200" dirty="0"/>
              <a:t>个不同说话者，同时有男声和女声。</a:t>
            </a:r>
            <a:endParaRPr lang="en-US" altLang="zh-CN" sz="3200" b="1" dirty="0">
              <a:solidFill>
                <a:schemeClr val="accent2"/>
              </a:solidFill>
            </a:endParaRPr>
          </a:p>
        </p:txBody>
      </p:sp>
    </p:spTree>
    <p:extLst>
      <p:ext uri="{BB962C8B-B14F-4D97-AF65-F5344CB8AC3E}">
        <p14:creationId xmlns:p14="http://schemas.microsoft.com/office/powerpoint/2010/main" val="418102493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59</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a:extLst>
              <a:ext uri="{FF2B5EF4-FFF2-40B4-BE49-F238E27FC236}">
                <a16:creationId xmlns:a16="http://schemas.microsoft.com/office/drawing/2014/main" id="{7FE08B90-F0DE-4365-851B-329AAAF7D887}"/>
              </a:ext>
            </a:extLst>
          </p:cNvPr>
          <p:cNvSpPr txBox="1"/>
          <p:nvPr/>
        </p:nvSpPr>
        <p:spPr>
          <a:xfrm>
            <a:off x="822511" y="1417397"/>
            <a:ext cx="10546978" cy="4251805"/>
          </a:xfrm>
          <a:prstGeom prst="rect">
            <a:avLst/>
          </a:prstGeom>
          <a:noFill/>
        </p:spPr>
        <p:txBody>
          <a:bodyPr wrap="square" rtlCol="0">
            <a:spAutoFit/>
          </a:bodyPr>
          <a:lstStyle/>
          <a:p>
            <a:pPr marL="285750" indent="-285750">
              <a:buFont typeface="Arial" panose="020B0604020202020204" pitchFamily="34" charset="0"/>
              <a:buChar char="•"/>
            </a:pPr>
            <a:r>
              <a:rPr lang="en-US" altLang="zh-CN" sz="3600" b="1" dirty="0">
                <a:solidFill>
                  <a:schemeClr val="accent2"/>
                </a:solidFill>
              </a:rPr>
              <a:t>Primewords Chinese Corpus Set 1</a:t>
            </a:r>
          </a:p>
          <a:p>
            <a:pPr marL="742950" lvl="1" indent="-285750">
              <a:lnSpc>
                <a:spcPct val="150000"/>
              </a:lnSpc>
              <a:buFont typeface="Arial" panose="020B0604020202020204" pitchFamily="34" charset="0"/>
              <a:buChar char="•"/>
            </a:pPr>
            <a:r>
              <a:rPr lang="zh-CN" altLang="en-US" sz="3200" dirty="0"/>
              <a:t>由上海普力信息技术有限公司发布的免费中文普通话语料库。</a:t>
            </a:r>
            <a:endParaRPr lang="en-US" altLang="zh-CN" sz="3200" dirty="0"/>
          </a:p>
          <a:p>
            <a:pPr marL="742950" lvl="1" indent="-285750">
              <a:lnSpc>
                <a:spcPct val="150000"/>
              </a:lnSpc>
              <a:buFont typeface="Arial" panose="020B0604020202020204" pitchFamily="34" charset="0"/>
              <a:buChar char="•"/>
            </a:pPr>
            <a:r>
              <a:rPr lang="zh-CN" altLang="en-US" sz="3200" dirty="0"/>
              <a:t>包含了大约</a:t>
            </a:r>
            <a:r>
              <a:rPr lang="en-US" altLang="zh-CN" sz="3200" dirty="0"/>
              <a:t>100</a:t>
            </a:r>
            <a:r>
              <a:rPr lang="zh-CN" altLang="en-US" sz="3200" dirty="0"/>
              <a:t>小时的中文语音数据，语料库由</a:t>
            </a:r>
            <a:r>
              <a:rPr lang="en-US" altLang="zh-CN" sz="3200" dirty="0"/>
              <a:t>296</a:t>
            </a:r>
            <a:r>
              <a:rPr lang="zh-CN" altLang="en-US" sz="3200" dirty="0"/>
              <a:t>名母语为中文的智能手机录制。</a:t>
            </a:r>
            <a:endParaRPr lang="en-US" altLang="zh-CN" sz="3200" dirty="0"/>
          </a:p>
          <a:p>
            <a:pPr marL="742950" lvl="1" indent="-285750">
              <a:lnSpc>
                <a:spcPct val="150000"/>
              </a:lnSpc>
              <a:buFont typeface="Arial" panose="020B0604020202020204" pitchFamily="34" charset="0"/>
              <a:buChar char="•"/>
            </a:pPr>
            <a:r>
              <a:rPr lang="zh-CN" altLang="en-US" sz="3200" dirty="0"/>
              <a:t>学术用途免费。</a:t>
            </a:r>
            <a:endParaRPr lang="en-US" altLang="zh-CN" sz="3200" dirty="0"/>
          </a:p>
        </p:txBody>
      </p:sp>
    </p:spTree>
    <p:extLst>
      <p:ext uri="{BB962C8B-B14F-4D97-AF65-F5344CB8AC3E}">
        <p14:creationId xmlns:p14="http://schemas.microsoft.com/office/powerpoint/2010/main" val="541094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0692" y="1754842"/>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816184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lvl="0" defTabSz="913765" eaLnBrk="1" fontAlgn="base" hangingPunct="1">
              <a:spcBef>
                <a:spcPct val="0"/>
              </a:spcBef>
              <a:spcAft>
                <a:spcPct val="0"/>
              </a:spcAft>
              <a:defRPr/>
            </a:pPr>
            <a:r>
              <a:rPr lang="zh-CN" altLang="en-US" sz="4400" b="1" dirty="0">
                <a:solidFill>
                  <a:srgbClr val="FDCB34"/>
                </a:solidFill>
                <a:latin typeface="微软雅黑" pitchFamily="34" charset="-122"/>
                <a:ea typeface="微软雅黑" pitchFamily="34" charset="-122"/>
              </a:rPr>
              <a:t>主要声学模型介绍</a:t>
            </a:r>
            <a:endPar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endParaRPr>
          </a:p>
        </p:txBody>
      </p:sp>
      <p:sp>
        <p:nvSpPr>
          <p:cNvPr id="10247" name="TextBox 26"/>
          <p:cNvSpPr txBox="1">
            <a:spLocks noChangeArrowheads="1"/>
          </p:cNvSpPr>
          <p:nvPr/>
        </p:nvSpPr>
        <p:spPr bwMode="auto">
          <a:xfrm>
            <a:off x="1670679" y="2225042"/>
            <a:ext cx="1133644"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2</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60</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a:extLst>
              <a:ext uri="{FF2B5EF4-FFF2-40B4-BE49-F238E27FC236}">
                <a16:creationId xmlns:a16="http://schemas.microsoft.com/office/drawing/2014/main" id="{7FE08B90-F0DE-4365-851B-329AAAF7D887}"/>
              </a:ext>
            </a:extLst>
          </p:cNvPr>
          <p:cNvSpPr txBox="1"/>
          <p:nvPr/>
        </p:nvSpPr>
        <p:spPr>
          <a:xfrm>
            <a:off x="705857" y="1405305"/>
            <a:ext cx="10529833" cy="4047390"/>
          </a:xfrm>
          <a:prstGeom prst="rect">
            <a:avLst/>
          </a:prstGeom>
          <a:noFill/>
        </p:spPr>
        <p:txBody>
          <a:bodyPr wrap="square" rtlCol="0">
            <a:spAutoFit/>
          </a:bodyPr>
          <a:lstStyle/>
          <a:p>
            <a:pPr marL="285750" indent="-285750">
              <a:buFont typeface="Arial" panose="020B0604020202020204" pitchFamily="34" charset="0"/>
              <a:buChar char="•"/>
            </a:pPr>
            <a:r>
              <a:rPr lang="en-US" altLang="zh-CN" sz="3200" b="1" dirty="0">
                <a:solidFill>
                  <a:schemeClr val="accent2"/>
                </a:solidFill>
              </a:rPr>
              <a:t>TIMIT</a:t>
            </a:r>
          </a:p>
          <a:p>
            <a:pPr marL="742950" lvl="1" indent="-285750">
              <a:buFont typeface="Arial" panose="020B0604020202020204" pitchFamily="34" charset="0"/>
              <a:buChar char="•"/>
            </a:pPr>
            <a:r>
              <a:rPr lang="zh-CN" altLang="en-US" sz="2800" dirty="0"/>
              <a:t>由德州仪器、麻省理工学院和</a:t>
            </a:r>
            <a:r>
              <a:rPr lang="en-US" altLang="zh-CN" sz="2800" dirty="0"/>
              <a:t>SRI International</a:t>
            </a:r>
            <a:r>
              <a:rPr lang="zh-CN" altLang="en-US" sz="2800" dirty="0"/>
              <a:t>合作构建的声学－音素连续语音语料库。</a:t>
            </a:r>
            <a:endParaRPr lang="en-US" altLang="zh-CN" sz="3200" dirty="0"/>
          </a:p>
          <a:p>
            <a:pPr marL="742950" lvl="1" indent="-285750">
              <a:lnSpc>
                <a:spcPct val="150000"/>
              </a:lnSpc>
              <a:buFont typeface="Arial" panose="020B0604020202020204" pitchFamily="34" charset="0"/>
              <a:buChar char="•"/>
            </a:pPr>
            <a:r>
              <a:rPr lang="en-US" altLang="zh-CN" sz="2800" dirty="0"/>
              <a:t>TIMIT</a:t>
            </a:r>
            <a:r>
              <a:rPr lang="zh-CN" altLang="en-US" sz="2800" dirty="0"/>
              <a:t>数据集的语音采样频率为</a:t>
            </a:r>
            <a:r>
              <a:rPr lang="en-US" altLang="zh-CN" sz="2800" dirty="0"/>
              <a:t>16kHz</a:t>
            </a:r>
            <a:r>
              <a:rPr lang="zh-CN" altLang="en-US" sz="2800" dirty="0"/>
              <a:t>，一共包含</a:t>
            </a:r>
            <a:r>
              <a:rPr lang="en-US" altLang="zh-CN" sz="2800" dirty="0"/>
              <a:t>6300</a:t>
            </a:r>
            <a:r>
              <a:rPr lang="zh-CN" altLang="en-US" sz="2800" dirty="0"/>
              <a:t>个句子</a:t>
            </a:r>
            <a:r>
              <a:rPr lang="zh-CN" altLang="en-US" sz="3200" dirty="0"/>
              <a:t>。</a:t>
            </a:r>
            <a:endParaRPr lang="en-US" altLang="zh-CN" sz="3200" dirty="0"/>
          </a:p>
          <a:p>
            <a:pPr marL="742950" lvl="1" indent="-285750">
              <a:lnSpc>
                <a:spcPct val="150000"/>
              </a:lnSpc>
              <a:buFont typeface="Arial" panose="020B0604020202020204" pitchFamily="34" charset="0"/>
              <a:buChar char="•"/>
            </a:pPr>
            <a:r>
              <a:rPr lang="zh-CN" altLang="en-US" sz="2800" dirty="0"/>
              <a:t>语音由来自美国八个主要方言地区的</a:t>
            </a:r>
            <a:r>
              <a:rPr lang="en-US" altLang="zh-CN" sz="2800" dirty="0"/>
              <a:t>630</a:t>
            </a:r>
            <a:r>
              <a:rPr lang="zh-CN" altLang="en-US" sz="2800" dirty="0"/>
              <a:t>个人每人说出给定的</a:t>
            </a:r>
            <a:r>
              <a:rPr lang="en-US" altLang="zh-CN" sz="2800" dirty="0"/>
              <a:t>10</a:t>
            </a:r>
            <a:r>
              <a:rPr lang="zh-CN" altLang="en-US" sz="2800" dirty="0"/>
              <a:t>个句子，所有的句子都在音素级别（</a:t>
            </a:r>
            <a:r>
              <a:rPr lang="en-US" altLang="zh-CN" sz="2800" dirty="0"/>
              <a:t>phone level</a:t>
            </a:r>
            <a:r>
              <a:rPr lang="zh-CN" altLang="en-US" sz="2800" dirty="0"/>
              <a:t>）上进行了手动分割，标记。</a:t>
            </a:r>
            <a:endParaRPr lang="en-US" altLang="zh-CN" sz="2000" dirty="0"/>
          </a:p>
        </p:txBody>
      </p:sp>
    </p:spTree>
    <p:extLst>
      <p:ext uri="{BB962C8B-B14F-4D97-AF65-F5344CB8AC3E}">
        <p14:creationId xmlns:p14="http://schemas.microsoft.com/office/powerpoint/2010/main" val="130748079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语音常见数据集</a:t>
            </a:r>
          </a:p>
        </p:txBody>
      </p:sp>
      <p:sp>
        <p:nvSpPr>
          <p:cNvPr id="2" name="灯片编号占位符 1"/>
          <p:cNvSpPr>
            <a:spLocks noGrp="1"/>
          </p:cNvSpPr>
          <p:nvPr>
            <p:ph type="sldNum" sz="quarter" idx="12"/>
          </p:nvPr>
        </p:nvSpPr>
        <p:spPr>
          <a:xfrm>
            <a:off x="8610600" y="6356350"/>
            <a:ext cx="2743200" cy="365125"/>
          </a:xfrm>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61</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6" name="Rectangle 2"/>
          <p:cNvSpPr>
            <a:spLocks noChangeArrowheads="1"/>
          </p:cNvSpPr>
          <p:nvPr/>
        </p:nvSpPr>
        <p:spPr bwMode="auto">
          <a:xfrm>
            <a:off x="6667500" y="3702150"/>
            <a:ext cx="12192000" cy="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spAutoFit/>
          </a:bodyPr>
          <a:lstStyle/>
          <a:p>
            <a:endParaRPr lang="zh-CN" altLang="en-US"/>
          </a:p>
        </p:txBody>
      </p:sp>
      <p:sp>
        <p:nvSpPr>
          <p:cNvPr id="3" name="文本框 2">
            <a:extLst>
              <a:ext uri="{FF2B5EF4-FFF2-40B4-BE49-F238E27FC236}">
                <a16:creationId xmlns:a16="http://schemas.microsoft.com/office/drawing/2014/main" id="{7FE08B90-F0DE-4365-851B-329AAAF7D887}"/>
              </a:ext>
            </a:extLst>
          </p:cNvPr>
          <p:cNvSpPr txBox="1"/>
          <p:nvPr/>
        </p:nvSpPr>
        <p:spPr>
          <a:xfrm>
            <a:off x="798305" y="1243596"/>
            <a:ext cx="10555495" cy="5233292"/>
          </a:xfrm>
          <a:prstGeom prst="rect">
            <a:avLst/>
          </a:prstGeom>
          <a:noFill/>
        </p:spPr>
        <p:txBody>
          <a:bodyPr wrap="square" rtlCol="0">
            <a:spAutoFit/>
          </a:bodyPr>
          <a:lstStyle/>
          <a:p>
            <a:pPr marL="742950" lvl="1" indent="-285750">
              <a:lnSpc>
                <a:spcPct val="150000"/>
              </a:lnSpc>
              <a:buFont typeface="Arial" panose="020B0604020202020204" pitchFamily="34" charset="0"/>
              <a:buChar char="•"/>
            </a:pPr>
            <a:r>
              <a:rPr lang="en-US" altLang="zh-CN" sz="3200" b="1" dirty="0">
                <a:solidFill>
                  <a:schemeClr val="accent2"/>
                </a:solidFill>
              </a:rPr>
              <a:t>TED-LIUM Corpus</a:t>
            </a:r>
          </a:p>
          <a:p>
            <a:pPr marL="1200150" lvl="2" indent="-285750">
              <a:lnSpc>
                <a:spcPct val="150000"/>
              </a:lnSpc>
              <a:buFont typeface="Arial" panose="020B0604020202020204" pitchFamily="34" charset="0"/>
              <a:buChar char="•"/>
            </a:pPr>
            <a:r>
              <a:rPr lang="zh-CN" altLang="en-US" sz="2800" dirty="0"/>
              <a:t>包括</a:t>
            </a:r>
            <a:r>
              <a:rPr lang="en-US" altLang="zh-CN" sz="2800" dirty="0"/>
              <a:t>TED</a:t>
            </a:r>
            <a:r>
              <a:rPr lang="zh-CN" altLang="en-US" sz="2800" dirty="0"/>
              <a:t>演讲音频和对应讲稿。其中包括</a:t>
            </a:r>
            <a:r>
              <a:rPr lang="en-US" altLang="zh-CN" sz="2800" dirty="0"/>
              <a:t>1495</a:t>
            </a:r>
            <a:r>
              <a:rPr lang="zh-CN" altLang="en-US" sz="2800" dirty="0"/>
              <a:t>段演讲录音和对应的演讲稿，数据获取自</a:t>
            </a:r>
            <a:r>
              <a:rPr lang="en-US" altLang="zh-CN" sz="2800" dirty="0"/>
              <a:t>TED</a:t>
            </a:r>
            <a:r>
              <a:rPr lang="zh-CN" altLang="en-US" sz="2800" dirty="0"/>
              <a:t>网站。</a:t>
            </a:r>
            <a:endParaRPr lang="en-US" altLang="zh-CN" sz="2800" dirty="0"/>
          </a:p>
          <a:p>
            <a:pPr lvl="2"/>
            <a:endParaRPr lang="en-US" altLang="zh-CN" sz="2800" dirty="0"/>
          </a:p>
          <a:p>
            <a:pPr marL="742950" lvl="1" indent="-285750">
              <a:lnSpc>
                <a:spcPct val="150000"/>
              </a:lnSpc>
              <a:buFont typeface="Arial" panose="020B0604020202020204" pitchFamily="34" charset="0"/>
              <a:buChar char="•"/>
            </a:pPr>
            <a:r>
              <a:rPr lang="en-US" altLang="zh-CN" sz="3200" b="1" dirty="0">
                <a:solidFill>
                  <a:schemeClr val="accent2"/>
                </a:solidFill>
              </a:rPr>
              <a:t>VoxForge</a:t>
            </a:r>
          </a:p>
          <a:p>
            <a:pPr marL="1200150" lvl="2" indent="-285750">
              <a:lnSpc>
                <a:spcPct val="150000"/>
              </a:lnSpc>
              <a:buFont typeface="Arial" panose="020B0604020202020204" pitchFamily="34" charset="0"/>
              <a:buChar char="•"/>
            </a:pPr>
            <a:r>
              <a:rPr lang="zh-CN" altLang="en-US" sz="2800" dirty="0"/>
              <a:t>该数据集是带口音的语音清洁数据集，对测试模型在不同重音或语调下的鲁棒性非常有用。</a:t>
            </a:r>
            <a:endParaRPr lang="en-US" altLang="zh-CN" sz="2800" dirty="0"/>
          </a:p>
          <a:p>
            <a:pPr marL="1200150" lvl="2" indent="-285750">
              <a:lnSpc>
                <a:spcPct val="150000"/>
              </a:lnSpc>
              <a:buFont typeface="Arial" panose="020B0604020202020204" pitchFamily="34" charset="0"/>
              <a:buChar char="•"/>
            </a:pPr>
            <a:endParaRPr lang="en-US" altLang="zh-CN" sz="3200" b="1" dirty="0">
              <a:solidFill>
                <a:schemeClr val="accent2"/>
              </a:solidFill>
            </a:endParaRPr>
          </a:p>
        </p:txBody>
      </p:sp>
    </p:spTree>
    <p:extLst>
      <p:ext uri="{BB962C8B-B14F-4D97-AF65-F5344CB8AC3E}">
        <p14:creationId xmlns:p14="http://schemas.microsoft.com/office/powerpoint/2010/main" val="3956022874"/>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Freeform 5"/>
          <p:cNvSpPr/>
          <p:nvPr/>
        </p:nvSpPr>
        <p:spPr bwMode="auto">
          <a:xfrm>
            <a:off x="771225" y="1754842"/>
            <a:ext cx="2935728" cy="487172"/>
          </a:xfrm>
          <a:custGeom>
            <a:avLst/>
            <a:gdLst>
              <a:gd name="T0" fmla="*/ 275 w 3851"/>
              <a:gd name="T1" fmla="*/ 0 h 633"/>
              <a:gd name="T2" fmla="*/ 3575 w 3851"/>
              <a:gd name="T3" fmla="*/ 0 h 633"/>
              <a:gd name="T4" fmla="*/ 3851 w 3851"/>
              <a:gd name="T5" fmla="*/ 633 h 633"/>
              <a:gd name="T6" fmla="*/ 0 w 3851"/>
              <a:gd name="T7" fmla="*/ 633 h 633"/>
              <a:gd name="T8" fmla="*/ 275 w 3851"/>
              <a:gd name="T9" fmla="*/ 0 h 633"/>
            </a:gdLst>
            <a:ahLst/>
            <a:cxnLst>
              <a:cxn ang="0">
                <a:pos x="T0" y="T1"/>
              </a:cxn>
              <a:cxn ang="0">
                <a:pos x="T2" y="T3"/>
              </a:cxn>
              <a:cxn ang="0">
                <a:pos x="T4" y="T5"/>
              </a:cxn>
              <a:cxn ang="0">
                <a:pos x="T6" y="T7"/>
              </a:cxn>
              <a:cxn ang="0">
                <a:pos x="T8" y="T9"/>
              </a:cxn>
            </a:cxnLst>
            <a:rect l="0" t="0" r="r" b="b"/>
            <a:pathLst>
              <a:path w="3851" h="633">
                <a:moveTo>
                  <a:pt x="275" y="0"/>
                </a:moveTo>
                <a:lnTo>
                  <a:pt x="3575" y="0"/>
                </a:lnTo>
                <a:lnTo>
                  <a:pt x="3851" y="633"/>
                </a:lnTo>
                <a:lnTo>
                  <a:pt x="0" y="633"/>
                </a:lnTo>
                <a:lnTo>
                  <a:pt x="275" y="0"/>
                </a:lnTo>
                <a:close/>
              </a:path>
            </a:pathLst>
          </a:custGeom>
          <a:solidFill>
            <a:schemeClr val="tx1">
              <a:lumMod val="75000"/>
              <a:lumOff val="25000"/>
            </a:schemeClr>
          </a:solidFill>
          <a:ln>
            <a:noFill/>
          </a:ln>
        </p:spPr>
        <p:txBody>
          <a:body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3" name="Rectangle 6"/>
          <p:cNvSpPr>
            <a:spLocks noChangeArrowheads="1"/>
          </p:cNvSpPr>
          <p:nvPr/>
        </p:nvSpPr>
        <p:spPr bwMode="auto">
          <a:xfrm>
            <a:off x="1" y="2245189"/>
            <a:ext cx="12192000" cy="2196242"/>
          </a:xfrm>
          <a:prstGeom prst="rect">
            <a:avLst/>
          </a:prstGeom>
          <a:gradFill flip="none" rotWithShape="1">
            <a:gsLst>
              <a:gs pos="0">
                <a:srgbClr val="0C4994">
                  <a:shade val="30000"/>
                  <a:satMod val="115000"/>
                </a:srgbClr>
              </a:gs>
              <a:gs pos="50000">
                <a:srgbClr val="0C4994">
                  <a:shade val="67500"/>
                  <a:satMod val="115000"/>
                </a:srgbClr>
              </a:gs>
              <a:gs pos="100000">
                <a:srgbClr val="0C4994">
                  <a:shade val="100000"/>
                  <a:satMod val="115000"/>
                </a:srgbClr>
              </a:gs>
            </a:gsLst>
            <a:lin ang="0" scaled="1"/>
            <a:tileRect/>
          </a:gra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4" name="Rectangle 7"/>
          <p:cNvSpPr>
            <a:spLocks noChangeArrowheads="1"/>
          </p:cNvSpPr>
          <p:nvPr/>
        </p:nvSpPr>
        <p:spPr bwMode="auto">
          <a:xfrm>
            <a:off x="982280" y="1754843"/>
            <a:ext cx="2513618" cy="2686588"/>
          </a:xfrm>
          <a:prstGeom prst="rect">
            <a:avLst/>
          </a:prstGeom>
          <a:solidFill>
            <a:schemeClr val="accent2"/>
          </a:solidFill>
          <a:ln>
            <a:noFill/>
          </a:ln>
        </p:spPr>
        <p:txBody>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endParaRPr kumimoji="0" lang="zh-CN" altLang="en-US" sz="1800" b="0" i="0" u="none" strike="noStrike" kern="1200" cap="none" spc="0" normalizeH="0" baseline="0" noProof="0">
              <a:ln>
                <a:noFill/>
              </a:ln>
              <a:solidFill>
                <a:srgbClr val="FD7004"/>
              </a:solidFill>
              <a:effectLst/>
              <a:uLnTx/>
              <a:uFillTx/>
              <a:latin typeface="Arial" panose="020B0604020202020204" pitchFamily="34" charset="0"/>
              <a:ea typeface="宋体" pitchFamily="2" charset="-122"/>
              <a:cs typeface="+mn-cs"/>
            </a:endParaRPr>
          </a:p>
        </p:txBody>
      </p:sp>
      <p:sp>
        <p:nvSpPr>
          <p:cNvPr id="10246" name="TextBox 25"/>
          <p:cNvSpPr txBox="1">
            <a:spLocks noChangeArrowheads="1"/>
          </p:cNvSpPr>
          <p:nvPr/>
        </p:nvSpPr>
        <p:spPr bwMode="auto">
          <a:xfrm>
            <a:off x="3703777" y="2809432"/>
            <a:ext cx="8161848"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zh-CN" altLang="en-US" sz="4400" b="1" i="0" u="none" strike="noStrike" kern="1200" cap="none" spc="0" normalizeH="0" baseline="0" noProof="0" dirty="0">
                <a:ln>
                  <a:noFill/>
                </a:ln>
                <a:solidFill>
                  <a:srgbClr val="FDCB34"/>
                </a:solidFill>
                <a:effectLst/>
                <a:uLnTx/>
                <a:uFillTx/>
                <a:latin typeface="微软雅黑" pitchFamily="34" charset="-122"/>
                <a:ea typeface="微软雅黑" pitchFamily="34" charset="-122"/>
                <a:cs typeface="+mn-cs"/>
              </a:rPr>
              <a:t>中英文术语对照</a:t>
            </a:r>
          </a:p>
        </p:txBody>
      </p:sp>
      <p:sp>
        <p:nvSpPr>
          <p:cNvPr id="10247" name="TextBox 26"/>
          <p:cNvSpPr txBox="1">
            <a:spLocks noChangeArrowheads="1"/>
          </p:cNvSpPr>
          <p:nvPr/>
        </p:nvSpPr>
        <p:spPr bwMode="auto">
          <a:xfrm>
            <a:off x="1197778" y="2242014"/>
            <a:ext cx="2082621" cy="193822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panose="020B0604020202020204" pitchFamily="34" charset="0"/>
                <a:ea typeface="宋体" pitchFamily="2" charset="-122"/>
              </a:defRPr>
            </a:lvl1pPr>
            <a:lvl2pPr marL="742950" indent="-285750" eaLnBrk="0" hangingPunct="0">
              <a:defRPr>
                <a:solidFill>
                  <a:schemeClr val="tx1"/>
                </a:solidFill>
                <a:latin typeface="Arial" panose="020B0604020202020204" pitchFamily="34" charset="0"/>
                <a:ea typeface="宋体" pitchFamily="2" charset="-122"/>
              </a:defRPr>
            </a:lvl2pPr>
            <a:lvl3pPr marL="1143000" indent="-228600" eaLnBrk="0" hangingPunct="0">
              <a:defRPr>
                <a:solidFill>
                  <a:schemeClr val="tx1"/>
                </a:solidFill>
                <a:latin typeface="Arial" panose="020B0604020202020204" pitchFamily="34" charset="0"/>
                <a:ea typeface="宋体" pitchFamily="2" charset="-122"/>
              </a:defRPr>
            </a:lvl3pPr>
            <a:lvl4pPr marL="1600200" indent="-228600" eaLnBrk="0" hangingPunct="0">
              <a:defRPr>
                <a:solidFill>
                  <a:schemeClr val="tx1"/>
                </a:solidFill>
                <a:latin typeface="Arial" panose="020B0604020202020204" pitchFamily="34" charset="0"/>
                <a:ea typeface="宋体" pitchFamily="2" charset="-122"/>
              </a:defRPr>
            </a:lvl4pPr>
            <a:lvl5pPr marL="2057400" indent="-228600" eaLnBrk="0" hangingPunct="0">
              <a:defRPr>
                <a:solidFill>
                  <a:schemeClr val="tx1"/>
                </a:solidFill>
                <a:latin typeface="Arial" panose="020B0604020202020204" pitchFamily="34" charset="0"/>
                <a:ea typeface="宋体"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itchFamily="2" charset="-122"/>
              </a:defRPr>
            </a:lvl9pPr>
          </a:lstStyle>
          <a:p>
            <a:pPr marL="0" marR="0" lvl="0" indent="0" algn="l" defTabSz="913765" rtl="0" eaLnBrk="1" fontAlgn="base" latinLnBrk="0" hangingPunct="1">
              <a:lnSpc>
                <a:spcPct val="100000"/>
              </a:lnSpc>
              <a:spcBef>
                <a:spcPct val="0"/>
              </a:spcBef>
              <a:spcAft>
                <a:spcPct val="0"/>
              </a:spcAft>
              <a:buClrTx/>
              <a:buSzTx/>
              <a:buFontTx/>
              <a:buNone/>
              <a:defRPr/>
            </a:pPr>
            <a:r>
              <a:rPr kumimoji="0" lang="en-US" altLang="zh-CN"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rPr>
              <a:t>11</a:t>
            </a:r>
            <a:endParaRPr kumimoji="0" lang="zh-CN" altLang="en-US" sz="11995" b="1" i="0" u="none" strike="noStrike" kern="1200" cap="none" spc="0" normalizeH="0" baseline="0" noProof="0" dirty="0">
              <a:ln>
                <a:noFill/>
              </a:ln>
              <a:solidFill>
                <a:srgbClr val="FFFFFF"/>
              </a:solidFill>
              <a:effectLst/>
              <a:uLnTx/>
              <a:uFillTx/>
              <a:latin typeface="微软雅黑" pitchFamily="34" charset="-122"/>
              <a:ea typeface="微软雅黑" pitchFamily="34" charset="-122"/>
              <a:cs typeface="+mn-cs"/>
            </a:endParaRPr>
          </a:p>
        </p:txBody>
      </p:sp>
    </p:spTree>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中英文术语对照</a:t>
            </a: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63</a:t>
            </a:fld>
            <a:endParaRPr kumimoji="0" lang="en-US" altLang="zh-CN" sz="1200" b="1" i="0" u="none" strike="noStrike" kern="1200" cap="none" spc="0" normalizeH="0" baseline="0" noProof="0" dirty="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内容占位符 5"/>
          <p:cNvSpPr>
            <a:spLocks noGrp="1"/>
          </p:cNvSpPr>
          <p:nvPr>
            <p:ph idx="1"/>
          </p:nvPr>
        </p:nvSpPr>
        <p:spPr>
          <a:xfrm>
            <a:off x="605458" y="1156274"/>
            <a:ext cx="10957892" cy="5338328"/>
          </a:xfrm>
        </p:spPr>
        <p:txBody>
          <a:bodyPr>
            <a:normAutofit/>
          </a:bodyPr>
          <a:lstStyle/>
          <a:p>
            <a:pPr>
              <a:lnSpc>
                <a:spcPct val="150000"/>
              </a:lnSpc>
              <a:spcBef>
                <a:spcPts val="0"/>
              </a:spcBef>
            </a:pPr>
            <a:endParaRPr lang="en-US" altLang="zh-CN" sz="3200" dirty="0"/>
          </a:p>
          <a:p>
            <a:pPr>
              <a:lnSpc>
                <a:spcPct val="150000"/>
              </a:lnSpc>
              <a:spcBef>
                <a:spcPts val="0"/>
              </a:spcBef>
            </a:pPr>
            <a:endParaRPr lang="en-US" altLang="zh-CN" sz="2800" dirty="0"/>
          </a:p>
          <a:p>
            <a:endParaRPr lang="en-US" altLang="zh-CN" sz="3200" dirty="0"/>
          </a:p>
          <a:p>
            <a:endParaRPr lang="en-US" altLang="zh-CN" sz="3200" dirty="0"/>
          </a:p>
        </p:txBody>
      </p:sp>
      <p:sp>
        <p:nvSpPr>
          <p:cNvPr id="7" name="内容占位符 5">
            <a:extLst>
              <a:ext uri="{FF2B5EF4-FFF2-40B4-BE49-F238E27FC236}">
                <a16:creationId xmlns:a16="http://schemas.microsoft.com/office/drawing/2014/main" id="{7EBA06D3-30E0-42C6-98BD-8D2AB164342A}"/>
              </a:ext>
            </a:extLst>
          </p:cNvPr>
          <p:cNvSpPr txBox="1">
            <a:spLocks/>
          </p:cNvSpPr>
          <p:nvPr/>
        </p:nvSpPr>
        <p:spPr>
          <a:xfrm>
            <a:off x="628650" y="1135258"/>
            <a:ext cx="11072192" cy="5338328"/>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zh-CN" altLang="en-US" sz="3200" dirty="0">
                <a:solidFill>
                  <a:srgbClr val="0070C0"/>
                </a:solidFill>
              </a:rPr>
              <a:t>语音识别</a:t>
            </a:r>
            <a:r>
              <a:rPr lang="zh-CN" altLang="en-US" sz="3200" dirty="0"/>
              <a:t>：</a:t>
            </a:r>
            <a:r>
              <a:rPr lang="en-US" altLang="zh-CN" sz="3200" dirty="0">
                <a:solidFill>
                  <a:schemeClr val="accent2"/>
                </a:solidFill>
                <a:latin typeface="+mn-ea"/>
              </a:rPr>
              <a:t> </a:t>
            </a:r>
            <a:r>
              <a:rPr lang="en-US" altLang="zh-CN" sz="3200" dirty="0">
                <a:latin typeface="+mn-ea"/>
              </a:rPr>
              <a:t>Speech Recognition</a:t>
            </a:r>
          </a:p>
          <a:p>
            <a:pPr>
              <a:lnSpc>
                <a:spcPct val="150000"/>
              </a:lnSpc>
              <a:spcBef>
                <a:spcPts val="0"/>
              </a:spcBef>
            </a:pPr>
            <a:r>
              <a:rPr lang="zh-CN" altLang="en-US" sz="3200" dirty="0">
                <a:solidFill>
                  <a:srgbClr val="0070C0"/>
                </a:solidFill>
              </a:rPr>
              <a:t>声学模型</a:t>
            </a:r>
            <a:r>
              <a:rPr lang="zh-CN" altLang="en-US" sz="3200" dirty="0"/>
              <a:t>：</a:t>
            </a:r>
            <a:r>
              <a:rPr lang="en-US" altLang="zh-CN" sz="3200" dirty="0">
                <a:latin typeface="+mn-ea"/>
              </a:rPr>
              <a:t> Acoustic Model</a:t>
            </a:r>
            <a:endParaRPr lang="en-US" altLang="zh-CN" sz="3200" dirty="0"/>
          </a:p>
          <a:p>
            <a:pPr>
              <a:lnSpc>
                <a:spcPct val="150000"/>
              </a:lnSpc>
              <a:spcBef>
                <a:spcPts val="0"/>
              </a:spcBef>
            </a:pPr>
            <a:r>
              <a:rPr lang="zh-CN" altLang="en-US" sz="3200" dirty="0">
                <a:solidFill>
                  <a:srgbClr val="0070C0"/>
                </a:solidFill>
              </a:rPr>
              <a:t>混合高斯模型</a:t>
            </a:r>
            <a:r>
              <a:rPr lang="zh-CN" altLang="en-US" sz="3200" dirty="0"/>
              <a:t>：</a:t>
            </a:r>
            <a:r>
              <a:rPr lang="en-US" altLang="zh-CN" sz="3200" dirty="0"/>
              <a:t> Gaussian mixture model</a:t>
            </a:r>
          </a:p>
          <a:p>
            <a:pPr>
              <a:lnSpc>
                <a:spcPct val="150000"/>
              </a:lnSpc>
              <a:spcBef>
                <a:spcPts val="0"/>
              </a:spcBef>
            </a:pPr>
            <a:r>
              <a:rPr lang="zh-CN" altLang="en-US" sz="3200" dirty="0">
                <a:solidFill>
                  <a:srgbClr val="0070C0"/>
                </a:solidFill>
                <a:sym typeface="+mn-ea"/>
              </a:rPr>
              <a:t>隐马尔科夫模型</a:t>
            </a:r>
            <a:r>
              <a:rPr lang="zh-CN" altLang="en-US" sz="3200" dirty="0">
                <a:solidFill>
                  <a:srgbClr val="0070C0"/>
                </a:solidFill>
              </a:rPr>
              <a:t>：</a:t>
            </a:r>
            <a:r>
              <a:rPr lang="en-US" altLang="zh-CN" sz="3200" dirty="0"/>
              <a:t> Hidden Markov model</a:t>
            </a:r>
            <a:endParaRPr lang="zh-CN" altLang="en-US" sz="3200" dirty="0"/>
          </a:p>
          <a:p>
            <a:pPr>
              <a:lnSpc>
                <a:spcPct val="150000"/>
              </a:lnSpc>
              <a:spcBef>
                <a:spcPts val="0"/>
              </a:spcBef>
            </a:pPr>
            <a:r>
              <a:rPr lang="zh-CN" altLang="en-US" sz="3200" dirty="0">
                <a:solidFill>
                  <a:srgbClr val="0070C0"/>
                </a:solidFill>
              </a:rPr>
              <a:t>深度全序列卷积神经网络：</a:t>
            </a:r>
            <a:r>
              <a:rPr lang="en-US" altLang="zh-CN" sz="3200" dirty="0">
                <a:latin typeface="+mn-ea"/>
              </a:rPr>
              <a:t> Deep Fully Convolutional Neural Network </a:t>
            </a:r>
            <a:endParaRPr lang="zh-CN" altLang="en-US" sz="3200" dirty="0"/>
          </a:p>
          <a:p>
            <a:pPr>
              <a:lnSpc>
                <a:spcPct val="150000"/>
              </a:lnSpc>
              <a:spcBef>
                <a:spcPts val="0"/>
              </a:spcBef>
            </a:pPr>
            <a:r>
              <a:rPr lang="zh-CN" altLang="en-US" sz="3200" dirty="0">
                <a:solidFill>
                  <a:srgbClr val="0070C0"/>
                </a:solidFill>
              </a:rPr>
              <a:t>联结时序分类：</a:t>
            </a:r>
            <a:r>
              <a:rPr lang="en-US" altLang="zh-CN" sz="3200" dirty="0">
                <a:latin typeface="+mn-ea"/>
              </a:rPr>
              <a:t> Connectionist  temporal  classification</a:t>
            </a:r>
          </a:p>
          <a:p>
            <a:pPr>
              <a:lnSpc>
                <a:spcPct val="150000"/>
              </a:lnSpc>
              <a:spcBef>
                <a:spcPts val="0"/>
              </a:spcBef>
            </a:pPr>
            <a:r>
              <a:rPr lang="zh-CN" altLang="en-US" sz="3200" dirty="0">
                <a:solidFill>
                  <a:srgbClr val="0070C0"/>
                </a:solidFill>
              </a:rPr>
              <a:t>语音合成：</a:t>
            </a:r>
            <a:r>
              <a:rPr lang="en-US" altLang="zh-CN" sz="3200" dirty="0"/>
              <a:t> Text To Speech/</a:t>
            </a:r>
            <a:r>
              <a:rPr lang="zh-CN" altLang="en-US" sz="3200" dirty="0"/>
              <a:t> </a:t>
            </a:r>
            <a:r>
              <a:rPr lang="en-US" altLang="zh-CN" sz="3200" dirty="0"/>
              <a:t>Speech Synthesis</a:t>
            </a:r>
          </a:p>
          <a:p>
            <a:pPr>
              <a:lnSpc>
                <a:spcPct val="150000"/>
              </a:lnSpc>
              <a:spcBef>
                <a:spcPts val="0"/>
              </a:spcBef>
            </a:pPr>
            <a:endParaRPr lang="en-US" altLang="zh-CN" dirty="0"/>
          </a:p>
          <a:p>
            <a:endParaRPr lang="en-US" altLang="zh-CN" sz="3200" dirty="0"/>
          </a:p>
          <a:p>
            <a:endParaRPr lang="en-US" altLang="zh-CN" sz="32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lstStyle/>
          <a:p>
            <a:r>
              <a:rPr lang="zh-CN" altLang="en-US" dirty="0"/>
              <a:t>中英文术语对照</a:t>
            </a:r>
          </a:p>
        </p:txBody>
      </p:sp>
      <p:sp>
        <p:nvSpPr>
          <p:cNvPr id="4" name="灯片编号占位符 3"/>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64</a:t>
            </a:fld>
            <a:endParaRPr kumimoji="0" lang="en-US" altLang="zh-CN" sz="1200" b="1" i="0" u="none" strike="noStrike" kern="1200" cap="none" spc="0" normalizeH="0" baseline="0" noProof="0" dirty="0">
              <a:ln>
                <a:noFill/>
              </a:ln>
              <a:solidFill>
                <a:prstClr val="black">
                  <a:tint val="75000"/>
                </a:prstClr>
              </a:solidFill>
              <a:effectLst/>
              <a:uLnTx/>
              <a:uFillTx/>
              <a:latin typeface="Arial" panose="020B0604020202020204" pitchFamily="34" charset="0"/>
              <a:ea typeface="华文中宋" charset="0"/>
              <a:cs typeface="+mn-cs"/>
            </a:endParaRPr>
          </a:p>
        </p:txBody>
      </p:sp>
      <p:sp>
        <p:nvSpPr>
          <p:cNvPr id="5" name="内容占位符 5"/>
          <p:cNvSpPr>
            <a:spLocks noGrp="1"/>
          </p:cNvSpPr>
          <p:nvPr>
            <p:ph idx="1"/>
          </p:nvPr>
        </p:nvSpPr>
        <p:spPr>
          <a:xfrm>
            <a:off x="605458" y="1156274"/>
            <a:ext cx="10957892" cy="5338328"/>
          </a:xfrm>
        </p:spPr>
        <p:txBody>
          <a:bodyPr>
            <a:normAutofit/>
          </a:bodyPr>
          <a:lstStyle/>
          <a:p>
            <a:pPr>
              <a:lnSpc>
                <a:spcPct val="150000"/>
              </a:lnSpc>
              <a:spcBef>
                <a:spcPts val="0"/>
              </a:spcBef>
            </a:pPr>
            <a:endParaRPr lang="en-US" altLang="zh-CN" sz="3200" dirty="0"/>
          </a:p>
          <a:p>
            <a:pPr>
              <a:lnSpc>
                <a:spcPct val="150000"/>
              </a:lnSpc>
              <a:spcBef>
                <a:spcPts val="0"/>
              </a:spcBef>
            </a:pPr>
            <a:endParaRPr lang="en-US" altLang="zh-CN" sz="2800" dirty="0"/>
          </a:p>
          <a:p>
            <a:endParaRPr lang="en-US" altLang="zh-CN" sz="3200" dirty="0"/>
          </a:p>
          <a:p>
            <a:endParaRPr lang="en-US" altLang="zh-CN" sz="3200" dirty="0"/>
          </a:p>
        </p:txBody>
      </p:sp>
      <p:sp>
        <p:nvSpPr>
          <p:cNvPr id="6" name="内容占位符 5">
            <a:extLst>
              <a:ext uri="{FF2B5EF4-FFF2-40B4-BE49-F238E27FC236}">
                <a16:creationId xmlns:a16="http://schemas.microsoft.com/office/drawing/2014/main" id="{C5004722-ACF2-4195-98AF-17E7CDA9EDDE}"/>
              </a:ext>
            </a:extLst>
          </p:cNvPr>
          <p:cNvSpPr txBox="1">
            <a:spLocks/>
          </p:cNvSpPr>
          <p:nvPr/>
        </p:nvSpPr>
        <p:spPr>
          <a:xfrm>
            <a:off x="815009" y="1167403"/>
            <a:ext cx="10957892" cy="4627607"/>
          </a:xfrm>
          <a:prstGeom prst="rect">
            <a:avLst/>
          </a:prstGeom>
        </p:spPr>
        <p:txBody>
          <a:bodyPr vert="horz" lIns="91440" tIns="45720" rIns="91440" bIns="45720" rtlCol="0">
            <a:normAutofit fontScale="925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spcBef>
                <a:spcPts val="0"/>
              </a:spcBef>
            </a:pPr>
            <a:r>
              <a:rPr lang="zh-CN" altLang="en-US" sz="3200" dirty="0">
                <a:solidFill>
                  <a:srgbClr val="0070C0"/>
                </a:solidFill>
              </a:rPr>
              <a:t>文本分析：</a:t>
            </a:r>
            <a:r>
              <a:rPr lang="en-US" altLang="zh-CN" sz="3200" dirty="0"/>
              <a:t>Text Analysis</a:t>
            </a:r>
            <a:endParaRPr lang="zh-CN" altLang="en-US" sz="3200" dirty="0"/>
          </a:p>
          <a:p>
            <a:pPr>
              <a:lnSpc>
                <a:spcPct val="150000"/>
              </a:lnSpc>
              <a:spcBef>
                <a:spcPts val="0"/>
              </a:spcBef>
            </a:pPr>
            <a:r>
              <a:rPr lang="zh-CN" altLang="en-US" sz="3200" dirty="0">
                <a:solidFill>
                  <a:srgbClr val="0070C0"/>
                </a:solidFill>
              </a:rPr>
              <a:t>声纹识别</a:t>
            </a:r>
            <a:r>
              <a:rPr lang="zh-CN" altLang="en-US" sz="3200" dirty="0"/>
              <a:t>：</a:t>
            </a:r>
            <a:r>
              <a:rPr lang="en-US" altLang="zh-CN" sz="3200" dirty="0"/>
              <a:t> Voice Print  Recognition</a:t>
            </a:r>
            <a:endParaRPr lang="en-US" altLang="zh-CN" sz="3200" dirty="0">
              <a:solidFill>
                <a:srgbClr val="0070C0"/>
              </a:solidFill>
            </a:endParaRPr>
          </a:p>
          <a:p>
            <a:pPr>
              <a:lnSpc>
                <a:spcPct val="150000"/>
              </a:lnSpc>
              <a:spcBef>
                <a:spcPts val="0"/>
              </a:spcBef>
            </a:pPr>
            <a:r>
              <a:rPr lang="zh-CN" altLang="en-US" sz="3200" dirty="0">
                <a:solidFill>
                  <a:srgbClr val="0070C0"/>
                </a:solidFill>
              </a:rPr>
              <a:t>极大后验概率</a:t>
            </a:r>
            <a:r>
              <a:rPr lang="zh-CN" altLang="en-US" sz="3200" dirty="0"/>
              <a:t>：</a:t>
            </a:r>
            <a:r>
              <a:rPr lang="en-US" altLang="zh-CN" sz="3200" dirty="0">
                <a:solidFill>
                  <a:schemeClr val="accent2"/>
                </a:solidFill>
                <a:latin typeface="+mn-ea"/>
              </a:rPr>
              <a:t> </a:t>
            </a:r>
            <a:r>
              <a:rPr lang="en-US" altLang="zh-CN" dirty="0"/>
              <a:t>Maximum A Posteriori</a:t>
            </a:r>
            <a:endParaRPr lang="en-US" altLang="zh-CN" sz="3200" dirty="0">
              <a:latin typeface="+mn-ea"/>
            </a:endParaRPr>
          </a:p>
          <a:p>
            <a:pPr>
              <a:lnSpc>
                <a:spcPct val="150000"/>
              </a:lnSpc>
              <a:spcBef>
                <a:spcPts val="0"/>
              </a:spcBef>
            </a:pPr>
            <a:r>
              <a:rPr lang="zh-CN" altLang="en-US" sz="3200" dirty="0">
                <a:solidFill>
                  <a:srgbClr val="0070C0"/>
                </a:solidFill>
              </a:rPr>
              <a:t>通用背景模型</a:t>
            </a:r>
            <a:r>
              <a:rPr lang="zh-CN" altLang="en-US" sz="3200" dirty="0"/>
              <a:t>：</a:t>
            </a:r>
            <a:r>
              <a:rPr lang="en-US" altLang="zh-CN" sz="3200" dirty="0">
                <a:latin typeface="+mn-ea"/>
              </a:rPr>
              <a:t> </a:t>
            </a:r>
            <a:r>
              <a:rPr lang="en-US" altLang="zh-CN" b="1" dirty="0"/>
              <a:t>Universal Background Model</a:t>
            </a:r>
            <a:endParaRPr lang="en-US" altLang="zh-CN" sz="3200" dirty="0"/>
          </a:p>
          <a:p>
            <a:pPr>
              <a:lnSpc>
                <a:spcPct val="150000"/>
              </a:lnSpc>
              <a:spcBef>
                <a:spcPts val="0"/>
              </a:spcBef>
            </a:pPr>
            <a:r>
              <a:rPr lang="zh-CN" altLang="en-US" sz="3200" dirty="0">
                <a:solidFill>
                  <a:srgbClr val="0070C0"/>
                </a:solidFill>
              </a:rPr>
              <a:t>高斯超向量</a:t>
            </a:r>
            <a:r>
              <a:rPr lang="zh-CN" altLang="en-US" sz="3200" dirty="0"/>
              <a:t>：</a:t>
            </a:r>
            <a:r>
              <a:rPr lang="en-US" altLang="zh-CN" sz="3200" dirty="0"/>
              <a:t> Gaussian Super Vector</a:t>
            </a:r>
          </a:p>
          <a:p>
            <a:pPr>
              <a:lnSpc>
                <a:spcPct val="150000"/>
              </a:lnSpc>
              <a:spcBef>
                <a:spcPts val="0"/>
              </a:spcBef>
            </a:pPr>
            <a:r>
              <a:rPr lang="zh-CN" altLang="en-US" sz="3200" dirty="0">
                <a:solidFill>
                  <a:srgbClr val="0070C0"/>
                </a:solidFill>
                <a:sym typeface="+mn-ea"/>
              </a:rPr>
              <a:t>身份认证向量</a:t>
            </a:r>
            <a:r>
              <a:rPr lang="zh-CN" altLang="en-US" sz="3200" dirty="0">
                <a:solidFill>
                  <a:srgbClr val="0070C0"/>
                </a:solidFill>
              </a:rPr>
              <a:t>：</a:t>
            </a:r>
            <a:r>
              <a:rPr lang="en-US" altLang="zh-CN" sz="3200" dirty="0"/>
              <a:t> Identity-Vector</a:t>
            </a:r>
            <a:endParaRPr lang="zh-CN" altLang="en-US" sz="3200" dirty="0"/>
          </a:p>
          <a:p>
            <a:pPr>
              <a:lnSpc>
                <a:spcPct val="150000"/>
              </a:lnSpc>
              <a:spcBef>
                <a:spcPts val="0"/>
              </a:spcBef>
            </a:pPr>
            <a:r>
              <a:rPr lang="zh-CN" altLang="en-US" sz="3200" dirty="0">
                <a:solidFill>
                  <a:srgbClr val="0070C0"/>
                </a:solidFill>
              </a:rPr>
              <a:t>梅尔频率倒谱系数：</a:t>
            </a:r>
            <a:r>
              <a:rPr lang="en-US" altLang="zh-CN" sz="3200" dirty="0">
                <a:solidFill>
                  <a:srgbClr val="0070C0"/>
                </a:solidFill>
              </a:rPr>
              <a:t> </a:t>
            </a:r>
            <a:r>
              <a:rPr lang="en-US" altLang="zh-CN" sz="3200" dirty="0"/>
              <a:t>Mel Frequency Cepstral </a:t>
            </a:r>
            <a:r>
              <a:rPr lang="en-US" altLang="zh-CN" sz="3200" dirty="0" err="1"/>
              <a:t>Coefficents</a:t>
            </a:r>
            <a:endParaRPr lang="en-US" altLang="zh-CN" sz="3200" dirty="0"/>
          </a:p>
        </p:txBody>
      </p:sp>
    </p:spTree>
    <p:extLst>
      <p:ext uri="{BB962C8B-B14F-4D97-AF65-F5344CB8AC3E}">
        <p14:creationId xmlns:p14="http://schemas.microsoft.com/office/powerpoint/2010/main" val="2274313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7</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4" name="矩形 3"/>
          <p:cNvSpPr/>
          <p:nvPr/>
        </p:nvSpPr>
        <p:spPr>
          <a:xfrm>
            <a:off x="558275" y="1144474"/>
            <a:ext cx="10555494" cy="3247877"/>
          </a:xfrm>
          <a:prstGeom prst="rect">
            <a:avLst/>
          </a:prstGeom>
        </p:spPr>
        <p:txBody>
          <a:bodyPr wrap="square">
            <a:spAutoFit/>
          </a:bodyPr>
          <a:lstStyle/>
          <a:p>
            <a:pPr indent="457200">
              <a:lnSpc>
                <a:spcPct val="150000"/>
              </a:lnSpc>
            </a:pPr>
            <a:r>
              <a:rPr lang="zh-CN" altLang="zh-CN" sz="2800" dirty="0">
                <a:solidFill>
                  <a:schemeClr val="accent2"/>
                </a:solidFill>
                <a:latin typeface="+mn-ea"/>
              </a:rPr>
              <a:t>声学模型</a:t>
            </a:r>
            <a:r>
              <a:rPr lang="zh-CN" altLang="en-US" sz="2800" dirty="0">
                <a:latin typeface="+mn-ea"/>
              </a:rPr>
              <a:t>（</a:t>
            </a:r>
            <a:r>
              <a:rPr lang="en-US" altLang="zh-CN" sz="2800" dirty="0">
                <a:latin typeface="+mn-ea"/>
              </a:rPr>
              <a:t>Acoustic Model, AM</a:t>
            </a:r>
            <a:r>
              <a:rPr lang="zh-CN" altLang="en-US" sz="2800" dirty="0">
                <a:latin typeface="+mn-ea"/>
              </a:rPr>
              <a:t>）</a:t>
            </a:r>
            <a:r>
              <a:rPr lang="zh-CN" altLang="zh-CN" sz="2800" dirty="0">
                <a:latin typeface="+mn-ea"/>
              </a:rPr>
              <a:t>的任务是给模型产生语音波形的概率。将</a:t>
            </a:r>
            <a:r>
              <a:rPr lang="zh-CN" altLang="zh-CN" sz="2800" dirty="0">
                <a:solidFill>
                  <a:schemeClr val="accent3"/>
                </a:solidFill>
                <a:latin typeface="+mn-ea"/>
              </a:rPr>
              <a:t>声学</a:t>
            </a:r>
            <a:r>
              <a:rPr lang="zh-CN" altLang="zh-CN" sz="2800" dirty="0">
                <a:latin typeface="+mn-ea"/>
              </a:rPr>
              <a:t>和</a:t>
            </a:r>
            <a:r>
              <a:rPr lang="zh-CN" altLang="zh-CN" sz="2800" dirty="0">
                <a:solidFill>
                  <a:schemeClr val="accent3"/>
                </a:solidFill>
                <a:latin typeface="+mn-ea"/>
              </a:rPr>
              <a:t>发音学</a:t>
            </a:r>
            <a:r>
              <a:rPr lang="zh-CN" altLang="zh-CN" sz="2800" dirty="0">
                <a:latin typeface="+mn-ea"/>
              </a:rPr>
              <a:t>的知识进行整合，以特征提取模块提取的特征为输入，生成声学模型得分。声学模型是语音识别系统的重要组成部分，它占据着语音识别大部分的计算开销，决定着语音识别系统的性能。</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--GMM-HMM</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8</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sp>
        <p:nvSpPr>
          <p:cNvPr id="7" name="矩形 6">
            <a:extLst>
              <a:ext uri="{FF2B5EF4-FFF2-40B4-BE49-F238E27FC236}">
                <a16:creationId xmlns:a16="http://schemas.microsoft.com/office/drawing/2014/main" id="{22750AC2-EF90-4746-9F17-2E0F074EA69E}"/>
              </a:ext>
            </a:extLst>
          </p:cNvPr>
          <p:cNvSpPr/>
          <p:nvPr/>
        </p:nvSpPr>
        <p:spPr>
          <a:xfrm>
            <a:off x="798305" y="1718965"/>
            <a:ext cx="10208785" cy="1954509"/>
          </a:xfrm>
          <a:prstGeom prst="rect">
            <a:avLst/>
          </a:prstGeom>
        </p:spPr>
        <p:txBody>
          <a:bodyPr wrap="square">
            <a:spAutoFit/>
          </a:bodyPr>
          <a:lstStyle/>
          <a:p>
            <a:pPr>
              <a:lnSpc>
                <a:spcPct val="150000"/>
              </a:lnSpc>
            </a:pPr>
            <a:r>
              <a:rPr lang="zh-CN" altLang="en-US" sz="2800" dirty="0">
                <a:solidFill>
                  <a:schemeClr val="accent2"/>
                </a:solidFill>
              </a:rPr>
              <a:t>混合高斯模型</a:t>
            </a:r>
            <a:r>
              <a:rPr lang="zh-CN" altLang="en-US" sz="2800" dirty="0"/>
              <a:t>（</a:t>
            </a:r>
            <a:r>
              <a:rPr lang="en-US" altLang="zh-CN" sz="2800" dirty="0"/>
              <a:t>Gaussian mixture model</a:t>
            </a:r>
            <a:r>
              <a:rPr lang="zh-CN" altLang="en-US" sz="2800" dirty="0"/>
              <a:t>，</a:t>
            </a:r>
            <a:r>
              <a:rPr lang="en-US" altLang="zh-CN" sz="2800" dirty="0"/>
              <a:t>GMM</a:t>
            </a:r>
            <a:r>
              <a:rPr lang="zh-CN" altLang="en-US" sz="2800" dirty="0"/>
              <a:t>）</a:t>
            </a:r>
            <a:r>
              <a:rPr lang="zh-CN" altLang="en-US" sz="2800" dirty="0">
                <a:latin typeface="+mn-ea"/>
              </a:rPr>
              <a:t>用于对语音</a:t>
            </a:r>
            <a:r>
              <a:rPr lang="zh-CN" altLang="en-US" sz="2800" dirty="0">
                <a:solidFill>
                  <a:schemeClr val="accent3"/>
                </a:solidFill>
                <a:latin typeface="+mn-ea"/>
              </a:rPr>
              <a:t>声学特征的分布</a:t>
            </a:r>
            <a:r>
              <a:rPr lang="zh-CN" altLang="en-US" sz="2800" dirty="0">
                <a:latin typeface="+mn-ea"/>
              </a:rPr>
              <a:t>进行建模，</a:t>
            </a:r>
            <a:r>
              <a:rPr lang="zh-CN" altLang="zh-CN" sz="2800" dirty="0">
                <a:solidFill>
                  <a:schemeClr val="accent2"/>
                </a:solidFill>
              </a:rPr>
              <a:t>隐马尔科夫模型</a:t>
            </a:r>
            <a:r>
              <a:rPr lang="zh-CN" altLang="zh-CN" sz="2800" dirty="0"/>
              <a:t>（</a:t>
            </a:r>
            <a:r>
              <a:rPr lang="en-US" altLang="zh-CN" sz="2800" dirty="0"/>
              <a:t>Hidden Markov model</a:t>
            </a:r>
            <a:r>
              <a:rPr lang="zh-CN" altLang="zh-CN" sz="2800" dirty="0"/>
              <a:t>，</a:t>
            </a:r>
            <a:r>
              <a:rPr lang="en-US" altLang="zh-CN" sz="2800" dirty="0"/>
              <a:t>HMM</a:t>
            </a:r>
            <a:r>
              <a:rPr lang="zh-CN" altLang="zh-CN" sz="2800" dirty="0"/>
              <a:t>）</a:t>
            </a:r>
            <a:r>
              <a:rPr lang="zh-CN" altLang="en-US" sz="2800" dirty="0">
                <a:latin typeface="+mn-ea"/>
              </a:rPr>
              <a:t>则用于对</a:t>
            </a:r>
            <a:r>
              <a:rPr lang="zh-CN" altLang="en-US" sz="2800" dirty="0">
                <a:solidFill>
                  <a:schemeClr val="accent3"/>
                </a:solidFill>
                <a:latin typeface="+mn-ea"/>
              </a:rPr>
              <a:t>语音信号的时序性</a:t>
            </a:r>
            <a:r>
              <a:rPr lang="zh-CN" altLang="en-US" sz="2800" dirty="0">
                <a:latin typeface="+mn-ea"/>
              </a:rPr>
              <a:t>进行建模。</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标题 1"/>
          <p:cNvSpPr>
            <a:spLocks noGrp="1"/>
          </p:cNvSpPr>
          <p:nvPr>
            <p:ph type="title"/>
          </p:nvPr>
        </p:nvSpPr>
        <p:spPr>
          <a:xfrm>
            <a:off x="798305" y="0"/>
            <a:ext cx="8153400" cy="990600"/>
          </a:xfrm>
        </p:spPr>
        <p:txBody>
          <a:bodyPr/>
          <a:lstStyle/>
          <a:p>
            <a:r>
              <a:rPr lang="zh-CN" altLang="en-US" dirty="0"/>
              <a:t>声学模型</a:t>
            </a:r>
            <a:r>
              <a:rPr lang="en-US" altLang="zh-CN" dirty="0"/>
              <a:t>--GMM-HMM</a:t>
            </a:r>
            <a:endParaRPr lang="zh-CN" altLang="en-US" dirty="0"/>
          </a:p>
        </p:txBody>
      </p:sp>
      <p:sp>
        <p:nvSpPr>
          <p:cNvPr id="2" name="灯片编号占位符 1"/>
          <p:cNvSpPr>
            <a:spLocks noGrp="1"/>
          </p:cNvSpPr>
          <p:nvPr>
            <p:ph type="sldNum" sz="quarter" idx="12"/>
          </p:nvPr>
        </p:nvSpPr>
        <p:spPr/>
        <p:txBody>
          <a:bodyPr/>
          <a:lstStyle/>
          <a:p>
            <a:pPr marL="0" marR="0" lvl="0" indent="0" algn="r" defTabSz="914400" rtl="0" eaLnBrk="0" fontAlgn="base" latinLnBrk="0" hangingPunct="0">
              <a:lnSpc>
                <a:spcPct val="100000"/>
              </a:lnSpc>
              <a:spcBef>
                <a:spcPct val="0"/>
              </a:spcBef>
              <a:spcAft>
                <a:spcPct val="0"/>
              </a:spcAft>
              <a:buClrTx/>
              <a:buSzTx/>
              <a:buFontTx/>
              <a:buNone/>
              <a:defRPr/>
            </a:pPr>
            <a:fld id="{EADB0674-9F2F-9048-8F8C-240B2AE1FAC2}" type="slidenum">
              <a:rPr kumimoji="0" lang="zh-CN" altLang="en-US" sz="1200" b="1" i="0" u="none" strike="noStrike" kern="1200" cap="none" spc="0" normalizeH="0" baseline="0" noProof="0" smtClean="0">
                <a:ln>
                  <a:noFill/>
                </a:ln>
                <a:solidFill>
                  <a:prstClr val="black">
                    <a:tint val="75000"/>
                  </a:prstClr>
                </a:solidFill>
                <a:effectLst/>
                <a:uLnTx/>
                <a:uFillTx/>
                <a:latin typeface="Arial" panose="020B0604020202020204" pitchFamily="34" charset="0"/>
                <a:ea typeface="华文中宋" charset="0"/>
                <a:cs typeface="+mn-cs"/>
              </a:rPr>
              <a:t>9</a:t>
            </a:fld>
            <a:endParaRPr kumimoji="0" lang="en-US" altLang="zh-CN" sz="1200" b="1" i="0" u="none" strike="noStrike" kern="1200" cap="none" spc="0" normalizeH="0" baseline="0" noProof="0">
              <a:ln>
                <a:noFill/>
              </a:ln>
              <a:solidFill>
                <a:prstClr val="black">
                  <a:tint val="75000"/>
                </a:prstClr>
              </a:solidFill>
              <a:effectLst/>
              <a:uLnTx/>
              <a:uFillTx/>
              <a:latin typeface="Arial" panose="020B0604020202020204" pitchFamily="34" charset="0"/>
              <a:ea typeface="华文中宋" charset="0"/>
              <a:cs typeface="+mn-cs"/>
            </a:endParaRPr>
          </a:p>
        </p:txBody>
      </p:sp>
      <p:pic>
        <p:nvPicPr>
          <p:cNvPr id="4" name="图片 3">
            <a:extLst>
              <a:ext uri="{FF2B5EF4-FFF2-40B4-BE49-F238E27FC236}">
                <a16:creationId xmlns:a16="http://schemas.microsoft.com/office/drawing/2014/main" id="{11BD7B66-CB3B-48F6-99E6-D3F2872E710F}"/>
              </a:ext>
            </a:extLst>
          </p:cNvPr>
          <p:cNvPicPr>
            <a:picLocks noChangeAspect="1"/>
          </p:cNvPicPr>
          <p:nvPr/>
        </p:nvPicPr>
        <p:blipFill>
          <a:blip r:embed="rId3"/>
          <a:stretch>
            <a:fillRect/>
          </a:stretch>
        </p:blipFill>
        <p:spPr>
          <a:xfrm>
            <a:off x="798305" y="1291186"/>
            <a:ext cx="10295820" cy="4970318"/>
          </a:xfrm>
          <a:prstGeom prst="rect">
            <a:avLst/>
          </a:prstGeom>
        </p:spPr>
      </p:pic>
    </p:spTree>
    <p:extLst>
      <p:ext uri="{BB962C8B-B14F-4D97-AF65-F5344CB8AC3E}">
        <p14:creationId xmlns:p14="http://schemas.microsoft.com/office/powerpoint/2010/main" val="556619226"/>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2.jpeg"/></Relationships>
</file>

<file path=ppt/theme/theme1.xml><?xml version="1.0" encoding="utf-8"?>
<a:theme xmlns:a="http://schemas.openxmlformats.org/drawingml/2006/main" name="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质朴">
  <a:themeElements>
    <a:clrScheme name="质朴">
      <a:dk1>
        <a:sysClr val="windowText" lastClr="000000"/>
      </a:dk1>
      <a:lt1>
        <a:sysClr val="window" lastClr="FFFFFF"/>
      </a:lt1>
      <a:dk2>
        <a:srgbClr val="464653"/>
      </a:dk2>
      <a:lt2>
        <a:srgbClr val="DDE9EC"/>
      </a:lt2>
      <a:accent1>
        <a:srgbClr val="727CA3"/>
      </a:accent1>
      <a:accent2>
        <a:srgbClr val="9FB8CD"/>
      </a:accent2>
      <a:accent3>
        <a:srgbClr val="D2DA7A"/>
      </a:accent3>
      <a:accent4>
        <a:srgbClr val="FADA7A"/>
      </a:accent4>
      <a:accent5>
        <a:srgbClr val="B88472"/>
      </a:accent5>
      <a:accent6>
        <a:srgbClr val="8E736A"/>
      </a:accent6>
      <a:hlink>
        <a:srgbClr val="B292CA"/>
      </a:hlink>
      <a:folHlink>
        <a:srgbClr val="6B5680"/>
      </a:folHlink>
    </a:clrScheme>
    <a:fontScheme name="质朴">
      <a:majorFont>
        <a:latin typeface="Bookman Old Style"/>
        <a:ea typeface=""/>
        <a:cs typeface=""/>
        <a:font script="Grek" typeface="Cambria"/>
        <a:font script="Cyrl" typeface="Cambria"/>
        <a:font script="Jpan" typeface="HG明朝E"/>
        <a:font script="Hang" typeface="돋움"/>
        <a:font script="Hans" typeface="宋体"/>
        <a:font script="Hant" typeface="標楷體"/>
        <a:font script="Arab" typeface="Times New Roman"/>
        <a:font script="Hebr" typeface="Times New Roman"/>
        <a:font script="Thai" typeface="Browalli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Gill Sans MT"/>
        <a:ea typeface=""/>
        <a:cs typeface=""/>
        <a:font script="Grek" typeface="Calibri"/>
        <a:font script="Cyrl" typeface="Calibri"/>
        <a:font script="Jpan" typeface="ＭＳ Ｐゴシック"/>
        <a:font script="Hang" typeface="맑은 고딕"/>
        <a:font script="Hans" typeface="华文新魏"/>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质朴">
      <a:fillStyleLst>
        <a:solidFill>
          <a:schemeClr val="phClr"/>
        </a:solidFill>
        <a:gradFill rotWithShape="1">
          <a:gsLst>
            <a:gs pos="0">
              <a:schemeClr val="phClr">
                <a:tint val="45000"/>
                <a:satMod val="200000"/>
              </a:schemeClr>
            </a:gs>
            <a:gs pos="30000">
              <a:schemeClr val="phClr">
                <a:tint val="61000"/>
                <a:satMod val="200000"/>
              </a:schemeClr>
            </a:gs>
            <a:gs pos="45000">
              <a:schemeClr val="phClr">
                <a:tint val="66000"/>
                <a:satMod val="200000"/>
              </a:schemeClr>
            </a:gs>
            <a:gs pos="55000">
              <a:schemeClr val="phClr">
                <a:tint val="66000"/>
                <a:satMod val="200000"/>
              </a:schemeClr>
            </a:gs>
            <a:gs pos="73000">
              <a:schemeClr val="phClr">
                <a:tint val="61000"/>
                <a:satMod val="200000"/>
              </a:schemeClr>
            </a:gs>
            <a:gs pos="100000">
              <a:schemeClr val="phClr">
                <a:tint val="45000"/>
                <a:satMod val="200000"/>
              </a:schemeClr>
            </a:gs>
          </a:gsLst>
          <a:lin ang="950000" scaled="1"/>
        </a:gradFill>
        <a:gradFill rotWithShape="1">
          <a:gsLst>
            <a:gs pos="0">
              <a:schemeClr val="phClr">
                <a:shade val="63000"/>
              </a:schemeClr>
            </a:gs>
            <a:gs pos="30000">
              <a:schemeClr val="phClr">
                <a:shade val="90000"/>
                <a:satMod val="110000"/>
              </a:schemeClr>
            </a:gs>
            <a:gs pos="45000">
              <a:schemeClr val="phClr">
                <a:shade val="100000"/>
                <a:satMod val="118000"/>
              </a:schemeClr>
            </a:gs>
            <a:gs pos="55000">
              <a:schemeClr val="phClr">
                <a:shade val="100000"/>
                <a:satMod val="118000"/>
              </a:schemeClr>
            </a:gs>
            <a:gs pos="73000">
              <a:schemeClr val="phClr">
                <a:shade val="90000"/>
                <a:satMod val="110000"/>
              </a:schemeClr>
            </a:gs>
            <a:gs pos="100000">
              <a:schemeClr val="phClr">
                <a:shade val="63000"/>
              </a:schemeClr>
            </a:gs>
          </a:gsLst>
          <a:lin ang="950000" scaled="1"/>
        </a:gradFill>
      </a:fillStyleLst>
      <a:lnStyleLst>
        <a:ln w="9525"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3000" dir="5400000" rotWithShape="0">
              <a:srgbClr val="000000">
                <a:alpha val="40000"/>
              </a:srgbClr>
            </a:outerShdw>
          </a:effectLst>
          <a:scene3d>
            <a:camera prst="orthographicFront" fov="0">
              <a:rot lat="0" lon="0" rev="0"/>
            </a:camera>
            <a:lightRig rig="balanced" dir="t">
              <a:rot lat="0" lon="0" rev="0"/>
            </a:lightRig>
          </a:scene3d>
          <a:sp3d prstMaterial="matte">
            <a:bevelT w="0" h="0"/>
            <a:contourClr>
              <a:schemeClr val="phClr">
                <a:tint val="100000"/>
                <a:shade val="100000"/>
                <a:hueMod val="100000"/>
                <a:satMod val="100000"/>
              </a:schemeClr>
            </a:contourClr>
          </a:sp3d>
        </a:effectStyle>
        <a:effectStyle>
          <a:effectLst>
            <a:outerShdw blurRad="50800" dist="25400" dir="5400000" rotWithShape="0">
              <a:srgbClr val="000000">
                <a:alpha val="50000"/>
              </a:srgbClr>
            </a:outerShdw>
          </a:effectLst>
          <a:scene3d>
            <a:camera prst="orthographicFront" fov="0">
              <a:rot lat="0" lon="0" rev="0"/>
            </a:camera>
            <a:lightRig rig="soft" dir="t">
              <a:rot lat="0" lon="0" rev="2700000"/>
            </a:lightRig>
          </a:scene3d>
          <a:sp3d prstMaterial="matte">
            <a:bevelT w="50800" h="50800"/>
            <a:contourClr>
              <a:schemeClr val="phClr"/>
            </a:contourClr>
          </a:sp3d>
        </a:effectStyle>
      </a:effectStyleLst>
      <a:bgFillStyleLst>
        <a:solidFill>
          <a:schemeClr val="phClr"/>
        </a:solidFill>
        <a:gradFill rotWithShape="1">
          <a:gsLst>
            <a:gs pos="0">
              <a:schemeClr val="phClr">
                <a:shade val="60000"/>
                <a:satMod val="300000"/>
              </a:schemeClr>
            </a:gs>
            <a:gs pos="30000">
              <a:schemeClr val="phClr">
                <a:shade val="80000"/>
                <a:satMod val="230000"/>
              </a:schemeClr>
            </a:gs>
            <a:gs pos="100000">
              <a:schemeClr val="phClr">
                <a:tint val="97000"/>
                <a:satMod val="220000"/>
              </a:schemeClr>
            </a:gs>
          </a:gsLst>
          <a:lin ang="16200000" scaled="1"/>
        </a:gradFill>
        <a:blipFill>
          <a:blip xmlns:r="http://schemas.openxmlformats.org/officeDocument/2006/relationships" r:embed="rId1">
            <a:duotone>
              <a:schemeClr val="phClr">
                <a:shade val="6000"/>
                <a:satMod val="120000"/>
              </a:schemeClr>
              <a:schemeClr val="phClr">
                <a:tint val="90000"/>
              </a:schemeClr>
            </a:duotone>
          </a:blip>
          <a:tile tx="0" ty="0" sx="35000" sy="40000" flip="x" algn="tl"/>
        </a:blip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A000120140530A99PPBG">
  <a:themeElements>
    <a:clrScheme name="自定义 1">
      <a:dk1>
        <a:srgbClr val="000000"/>
      </a:dk1>
      <a:lt1>
        <a:srgbClr val="FFFFFF"/>
      </a:lt1>
      <a:dk2>
        <a:srgbClr val="768395"/>
      </a:dk2>
      <a:lt2>
        <a:srgbClr val="F0F0F0"/>
      </a:lt2>
      <a:accent1>
        <a:srgbClr val="0C4994"/>
      </a:accent1>
      <a:accent2>
        <a:srgbClr val="0AA3D4"/>
      </a:accent2>
      <a:accent3>
        <a:srgbClr val="DB1F1F"/>
      </a:accent3>
      <a:accent4>
        <a:srgbClr val="247B95"/>
      </a:accent4>
      <a:accent5>
        <a:srgbClr val="AE1324"/>
      </a:accent5>
      <a:accent6>
        <a:srgbClr val="045A88"/>
      </a:accent6>
      <a:hlink>
        <a:srgbClr val="004986"/>
      </a:hlink>
      <a:folHlink>
        <a:srgbClr val="BFBFBF"/>
      </a:folHlink>
    </a:clrScheme>
    <a:fontScheme name="雅黑">
      <a:majorFont>
        <a:latin typeface="Impact"/>
        <a:ea typeface="微软雅黑"/>
        <a:cs typeface=""/>
      </a:majorFont>
      <a:minorFont>
        <a:latin typeface="Arial"/>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2566</TotalTime>
  <Words>5243</Words>
  <Application>Microsoft Office PowerPoint</Application>
  <PresentationFormat>宽屏</PresentationFormat>
  <Paragraphs>514</Paragraphs>
  <Slides>64</Slides>
  <Notes>61</Notes>
  <HiddenSlides>0</HiddenSlides>
  <MMClips>0</MMClips>
  <ScaleCrop>false</ScaleCrop>
  <HeadingPairs>
    <vt:vector size="8" baseType="variant">
      <vt:variant>
        <vt:lpstr>已用的字体</vt:lpstr>
      </vt:variant>
      <vt:variant>
        <vt:i4>12</vt:i4>
      </vt:variant>
      <vt:variant>
        <vt:lpstr>主题</vt:lpstr>
      </vt:variant>
      <vt:variant>
        <vt:i4>3</vt:i4>
      </vt:variant>
      <vt:variant>
        <vt:lpstr>嵌入 OLE 服务器</vt:lpstr>
      </vt:variant>
      <vt:variant>
        <vt:i4>1</vt:i4>
      </vt:variant>
      <vt:variant>
        <vt:lpstr>幻灯片标题</vt:lpstr>
      </vt:variant>
      <vt:variant>
        <vt:i4>64</vt:i4>
      </vt:variant>
    </vt:vector>
  </HeadingPairs>
  <TitlesOfParts>
    <vt:vector size="80" baseType="lpstr">
      <vt:lpstr>Roboto</vt:lpstr>
      <vt:lpstr>等线</vt:lpstr>
      <vt:lpstr>华文新魏</vt:lpstr>
      <vt:lpstr>宋体</vt:lpstr>
      <vt:lpstr>微软雅黑</vt:lpstr>
      <vt:lpstr>Arial</vt:lpstr>
      <vt:lpstr>Arial</vt:lpstr>
      <vt:lpstr>Bookman Old Style</vt:lpstr>
      <vt:lpstr>Gill Sans MT</vt:lpstr>
      <vt:lpstr>Impact</vt:lpstr>
      <vt:lpstr>Wingdings</vt:lpstr>
      <vt:lpstr>Wingdings 3</vt:lpstr>
      <vt:lpstr>A000120140530A99PPBG</vt:lpstr>
      <vt:lpstr>质朴</vt:lpstr>
      <vt:lpstr>1_A000120140530A99PPBG</vt:lpstr>
      <vt:lpstr>Visio.Drawing.15</vt:lpstr>
      <vt:lpstr>语音识别、语音合成、声纹识别</vt:lpstr>
      <vt:lpstr>PowerPoint 演示文稿</vt:lpstr>
      <vt:lpstr>PowerPoint 演示文稿</vt:lpstr>
      <vt:lpstr>语音识别基本概念</vt:lpstr>
      <vt:lpstr>语音识别的技术框架</vt:lpstr>
      <vt:lpstr>PowerPoint 演示文稿</vt:lpstr>
      <vt:lpstr>声学模型</vt:lpstr>
      <vt:lpstr>声学模型--GMM-HMM</vt:lpstr>
      <vt:lpstr>声学模型--GMM-HMM</vt:lpstr>
      <vt:lpstr>声学模型--DNN-HMM</vt:lpstr>
      <vt:lpstr>声学模型--DNN-HMM</vt:lpstr>
      <vt:lpstr>声学模型—DFCNN-CTC</vt:lpstr>
      <vt:lpstr>声学模型—DFCNN-CTC</vt:lpstr>
      <vt:lpstr>声学模型—DFCNN</vt:lpstr>
      <vt:lpstr>声学模型—DFCNN-CTC</vt:lpstr>
      <vt:lpstr>PowerPoint 演示文稿</vt:lpstr>
      <vt:lpstr>语音识别的主要应用</vt:lpstr>
      <vt:lpstr>语音识别的主要应用</vt:lpstr>
      <vt:lpstr>PowerPoint 演示文稿</vt:lpstr>
      <vt:lpstr>基本概念</vt:lpstr>
      <vt:lpstr>基本框架</vt:lpstr>
      <vt:lpstr>PowerPoint 演示文稿</vt:lpstr>
      <vt:lpstr>主要模型—WAVENET</vt:lpstr>
      <vt:lpstr>主要模型—WAVENET</vt:lpstr>
      <vt:lpstr>主要模型—Parallel WaveNet</vt:lpstr>
      <vt:lpstr>主要模型—Parallel WaveNet</vt:lpstr>
      <vt:lpstr>主要模型—Tacotron1.0</vt:lpstr>
      <vt:lpstr>主要模型—Tacotron1.0</vt:lpstr>
      <vt:lpstr>主要模型—Tacotron1.0</vt:lpstr>
      <vt:lpstr>主要模型—Tacotron2.0</vt:lpstr>
      <vt:lpstr>主要模型—Tacotron2.0</vt:lpstr>
      <vt:lpstr>主要模型—ClariNet</vt:lpstr>
      <vt:lpstr>主流方法—ClariNet</vt:lpstr>
      <vt:lpstr>PowerPoint 演示文稿</vt:lpstr>
      <vt:lpstr>主要应用</vt:lpstr>
      <vt:lpstr>主要应用</vt:lpstr>
      <vt:lpstr>主要应用</vt:lpstr>
      <vt:lpstr>PowerPoint 演示文稿</vt:lpstr>
      <vt:lpstr>声纹识别的基本概念</vt:lpstr>
      <vt:lpstr>声纹识别的技术框架</vt:lpstr>
      <vt:lpstr>PowerPoint 演示文稿</vt:lpstr>
      <vt:lpstr>主要的声纹模型--GMM-UBM</vt:lpstr>
      <vt:lpstr>主要的声纹模型--GMM-UBM</vt:lpstr>
      <vt:lpstr>主要的声纹模型--GMM-UBM</vt:lpstr>
      <vt:lpstr>主要的声纹模型--GMM-SVM</vt:lpstr>
      <vt:lpstr>主要的声纹模型--GMM-SVM</vt:lpstr>
      <vt:lpstr>主要的声纹模型--GMM-I-Vector</vt:lpstr>
      <vt:lpstr>主要的声纹模型--GMM-I-Vector</vt:lpstr>
      <vt:lpstr>主要的声纹模型—基于深度学习</vt:lpstr>
      <vt:lpstr>主要的声纹模型—基于深度学习</vt:lpstr>
      <vt:lpstr>PowerPoint 演示文稿</vt:lpstr>
      <vt:lpstr>声纹识别的主要应用</vt:lpstr>
      <vt:lpstr>声纹识别的主要应用</vt:lpstr>
      <vt:lpstr>声纹识别的应用案例</vt:lpstr>
      <vt:lpstr>PowerPoint 演示文稿</vt:lpstr>
      <vt:lpstr>语音常见数据集</vt:lpstr>
      <vt:lpstr>语音常见数据集</vt:lpstr>
      <vt:lpstr>语音常见数据集</vt:lpstr>
      <vt:lpstr>语音常见数据集</vt:lpstr>
      <vt:lpstr>语音常见数据集</vt:lpstr>
      <vt:lpstr>语音常见数据集</vt:lpstr>
      <vt:lpstr>PowerPoint 演示文稿</vt:lpstr>
      <vt:lpstr>中英文术语对照</vt:lpstr>
      <vt:lpstr>中英文术语对照</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WJT</dc:creator>
  <cp:lastModifiedBy>李 航航</cp:lastModifiedBy>
  <cp:revision>581</cp:revision>
  <dcterms:created xsi:type="dcterms:W3CDTF">2019-04-03T03:06:28Z</dcterms:created>
  <dcterms:modified xsi:type="dcterms:W3CDTF">2019-05-19T07:34:53Z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2052-10.1.0.6758</vt:lpwstr>
  </property>
</Properties>
</file>